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398" r:id="rId36"/>
    <p:sldId id="399" r:id="rId37"/>
    <p:sldId id="400" r:id="rId38"/>
    <p:sldId id="401" r:id="rId39"/>
    <p:sldId id="402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428" r:id="rId66"/>
    <p:sldId id="316" r:id="rId67"/>
    <p:sldId id="317" r:id="rId68"/>
    <p:sldId id="407" r:id="rId69"/>
    <p:sldId id="408" r:id="rId70"/>
    <p:sldId id="410" r:id="rId71"/>
    <p:sldId id="409" r:id="rId72"/>
    <p:sldId id="411" r:id="rId73"/>
    <p:sldId id="412" r:id="rId74"/>
    <p:sldId id="406" r:id="rId75"/>
    <p:sldId id="414" r:id="rId76"/>
    <p:sldId id="404" r:id="rId77"/>
    <p:sldId id="405" r:id="rId78"/>
    <p:sldId id="403" r:id="rId79"/>
    <p:sldId id="413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417" r:id="rId101"/>
    <p:sldId id="342" r:id="rId102"/>
    <p:sldId id="343" r:id="rId103"/>
    <p:sldId id="344" r:id="rId104"/>
    <p:sldId id="345" r:id="rId105"/>
    <p:sldId id="346" r:id="rId106"/>
    <p:sldId id="418" r:id="rId107"/>
    <p:sldId id="419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58" r:id="rId116"/>
    <p:sldId id="359" r:id="rId117"/>
    <p:sldId id="360" r:id="rId118"/>
    <p:sldId id="361" r:id="rId119"/>
    <p:sldId id="362" r:id="rId120"/>
    <p:sldId id="363" r:id="rId121"/>
    <p:sldId id="364" r:id="rId122"/>
    <p:sldId id="365" r:id="rId123"/>
    <p:sldId id="366" r:id="rId124"/>
    <p:sldId id="367" r:id="rId125"/>
    <p:sldId id="368" r:id="rId126"/>
    <p:sldId id="369" r:id="rId127"/>
    <p:sldId id="370" r:id="rId128"/>
    <p:sldId id="373" r:id="rId129"/>
    <p:sldId id="374" r:id="rId130"/>
    <p:sldId id="420" r:id="rId131"/>
    <p:sldId id="421" r:id="rId132"/>
    <p:sldId id="422" r:id="rId133"/>
    <p:sldId id="423" r:id="rId134"/>
    <p:sldId id="424" r:id="rId135"/>
    <p:sldId id="425" r:id="rId136"/>
    <p:sldId id="426" r:id="rId137"/>
    <p:sldId id="427" r:id="rId138"/>
    <p:sldId id="381" r:id="rId139"/>
    <p:sldId id="382" r:id="rId140"/>
    <p:sldId id="383" r:id="rId141"/>
    <p:sldId id="384" r:id="rId142"/>
    <p:sldId id="385" r:id="rId143"/>
    <p:sldId id="386" r:id="rId144"/>
    <p:sldId id="387" r:id="rId145"/>
    <p:sldId id="388" r:id="rId146"/>
    <p:sldId id="389" r:id="rId147"/>
    <p:sldId id="390" r:id="rId148"/>
    <p:sldId id="391" r:id="rId149"/>
    <p:sldId id="392" r:id="rId150"/>
    <p:sldId id="393" r:id="rId151"/>
    <p:sldId id="429" r:id="rId152"/>
    <p:sldId id="430" r:id="rId153"/>
    <p:sldId id="431" r:id="rId154"/>
    <p:sldId id="432" r:id="rId155"/>
    <p:sldId id="433" r:id="rId156"/>
    <p:sldId id="394" r:id="rId157"/>
    <p:sldId id="395" r:id="rId158"/>
    <p:sldId id="396" r:id="rId159"/>
    <p:sldId id="397" r:id="rId16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3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-276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F9057-A670-412F-83FD-09E0EF89843E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B43CE-25FE-4480-9448-B5B66C6459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49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rtmouth.edu/~rc/classes/intro_mpi/mpi_comm_modes.html#top" TargetMode="External"/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b.cnea.gov.ar/~ipc/ipd2007/htmlcourse/2_pt2pt1.html#MessageInfo" TargetMode="External"/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/>
              <a:t>Init:  CPU0</a:t>
            </a:r>
            <a:r>
              <a:rPr lang="zh-TW" altLang="en-US"/>
              <a:t>擁有</a:t>
            </a:r>
            <a:r>
              <a:rPr lang="en-US" altLang="zh-TW"/>
              <a:t>Sdata</a:t>
            </a:r>
          </a:p>
          <a:p>
            <a:r>
              <a:rPr lang="en-US" altLang="zh-TW"/>
              <a:t>1: </a:t>
            </a:r>
            <a:r>
              <a:rPr lang="zh-TW" altLang="en-US"/>
              <a:t>程式運行到</a:t>
            </a:r>
            <a:r>
              <a:rPr lang="en-US" altLang="zh-TW"/>
              <a:t>MPI_Scatter</a:t>
            </a:r>
          </a:p>
          <a:p>
            <a:r>
              <a:rPr lang="en-US" altLang="zh-TW"/>
              <a:t>2: </a:t>
            </a:r>
            <a:r>
              <a:rPr lang="zh-TW" altLang="en-US"/>
              <a:t>將</a:t>
            </a:r>
            <a:r>
              <a:rPr lang="en-US" altLang="zh-TW"/>
              <a:t>Sdata</a:t>
            </a:r>
            <a:r>
              <a:rPr lang="zh-TW" altLang="en-US"/>
              <a:t>等份切割，並在各</a:t>
            </a:r>
            <a:r>
              <a:rPr lang="en-US" altLang="zh-TW"/>
              <a:t>CPU</a:t>
            </a:r>
            <a:r>
              <a:rPr lang="zh-TW" altLang="en-US"/>
              <a:t>中準備接收的</a:t>
            </a:r>
            <a:r>
              <a:rPr lang="en-US" altLang="zh-TW"/>
              <a:t>Rdata</a:t>
            </a:r>
            <a:r>
              <a:rPr lang="zh-TW" altLang="en-US"/>
              <a:t>位置</a:t>
            </a:r>
            <a:endParaRPr lang="en-US" altLang="zh-TW"/>
          </a:p>
          <a:p>
            <a:r>
              <a:rPr lang="en-US" altLang="zh-TW"/>
              <a:t>3:</a:t>
            </a:r>
            <a:r>
              <a:rPr lang="zh-TW" altLang="en-US"/>
              <a:t> 由</a:t>
            </a:r>
            <a:r>
              <a:rPr lang="en-US" altLang="zh-TW"/>
              <a:t>CPU0</a:t>
            </a:r>
            <a:r>
              <a:rPr lang="zh-TW" altLang="en-US"/>
              <a:t>發送切割好的資料給各個</a:t>
            </a:r>
            <a:r>
              <a:rPr lang="en-US" altLang="zh-TW"/>
              <a:t>CPU</a:t>
            </a:r>
            <a:endParaRPr lang="zh-TW" altLang="en-US"/>
          </a:p>
        </p:txBody>
      </p:sp>
      <p:sp>
        <p:nvSpPr>
          <p:cNvPr id="1546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072D9DCC-049F-4963-8BDC-00C799113F16}" type="slidenum">
              <a:rPr lang="zh-TW" altLang="en-US" sz="1200"/>
              <a:pPr>
                <a:spcBef>
                  <a:spcPct val="0"/>
                </a:spcBef>
              </a:pPr>
              <a:t>81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/>
              <a:t>Init: </a:t>
            </a:r>
            <a:r>
              <a:rPr lang="zh-TW" altLang="en-US"/>
              <a:t>各個</a:t>
            </a:r>
            <a:r>
              <a:rPr lang="en-US" altLang="zh-TW"/>
              <a:t>CPU</a:t>
            </a:r>
            <a:r>
              <a:rPr lang="zh-TW" altLang="en-US"/>
              <a:t>擁有各自的</a:t>
            </a:r>
            <a:r>
              <a:rPr lang="en-US" altLang="zh-TW"/>
              <a:t>Sdata</a:t>
            </a:r>
          </a:p>
          <a:p>
            <a:r>
              <a:rPr lang="en-US" altLang="zh-TW"/>
              <a:t>1: </a:t>
            </a:r>
            <a:r>
              <a:rPr lang="zh-TW" altLang="en-US"/>
              <a:t>執行到</a:t>
            </a:r>
            <a:r>
              <a:rPr lang="en-US" altLang="zh-TW"/>
              <a:t>MPI_Gather</a:t>
            </a:r>
          </a:p>
          <a:p>
            <a:r>
              <a:rPr lang="en-US" altLang="zh-TW"/>
              <a:t>2: </a:t>
            </a:r>
            <a:r>
              <a:rPr lang="zh-TW" altLang="en-US"/>
              <a:t>在</a:t>
            </a:r>
            <a:r>
              <a:rPr lang="en-US" altLang="zh-TW"/>
              <a:t>CPU0</a:t>
            </a:r>
            <a:r>
              <a:rPr lang="zh-TW" altLang="en-US"/>
              <a:t>中準備接收</a:t>
            </a:r>
            <a:r>
              <a:rPr lang="en-US" altLang="zh-TW"/>
              <a:t>Rdata</a:t>
            </a:r>
            <a:r>
              <a:rPr lang="zh-TW" altLang="en-US"/>
              <a:t>的位置</a:t>
            </a:r>
            <a:endParaRPr lang="en-US" altLang="zh-TW"/>
          </a:p>
          <a:p>
            <a:r>
              <a:rPr lang="en-US" altLang="zh-TW"/>
              <a:t>3: </a:t>
            </a:r>
            <a:r>
              <a:rPr lang="zh-TW" altLang="en-US"/>
              <a:t>收集來自各個</a:t>
            </a:r>
            <a:r>
              <a:rPr lang="en-US" altLang="zh-TW"/>
              <a:t>CPU</a:t>
            </a:r>
            <a:r>
              <a:rPr lang="zh-TW" altLang="en-US"/>
              <a:t>傳來的資料</a:t>
            </a:r>
          </a:p>
        </p:txBody>
      </p:sp>
      <p:sp>
        <p:nvSpPr>
          <p:cNvPr id="1556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EE3FF6-9C19-45CB-9191-6DE0F1DBCB5B}" type="slidenum">
              <a:rPr lang="zh-TW" altLang="en-US" sz="1200"/>
              <a:pPr>
                <a:spcBef>
                  <a:spcPct val="0"/>
                </a:spcBef>
              </a:pPr>
              <a:t>84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/>
              <a:t>Init: </a:t>
            </a:r>
            <a:r>
              <a:rPr lang="zh-TW" altLang="en-US"/>
              <a:t>各</a:t>
            </a:r>
            <a:r>
              <a:rPr lang="en-US" altLang="zh-TW"/>
              <a:t>CPU</a:t>
            </a:r>
            <a:r>
              <a:rPr lang="zh-TW" altLang="en-US"/>
              <a:t>擁有各自的</a:t>
            </a:r>
            <a:r>
              <a:rPr lang="en-US" altLang="zh-TW"/>
              <a:t>Sdata</a:t>
            </a:r>
          </a:p>
          <a:p>
            <a:r>
              <a:rPr lang="en-US" altLang="zh-TW"/>
              <a:t>1: </a:t>
            </a:r>
            <a:r>
              <a:rPr lang="zh-TW" altLang="en-US"/>
              <a:t>執行到</a:t>
            </a:r>
            <a:r>
              <a:rPr lang="en-US" altLang="zh-TW"/>
              <a:t>MPI_Allgather</a:t>
            </a:r>
          </a:p>
          <a:p>
            <a:r>
              <a:rPr lang="en-US" altLang="zh-TW"/>
              <a:t>2: </a:t>
            </a:r>
            <a:r>
              <a:rPr lang="zh-TW" altLang="en-US"/>
              <a:t>在各</a:t>
            </a:r>
            <a:r>
              <a:rPr lang="en-US" altLang="zh-TW"/>
              <a:t>CPU</a:t>
            </a:r>
            <a:r>
              <a:rPr lang="zh-TW" altLang="en-US"/>
              <a:t>中準備</a:t>
            </a:r>
            <a:r>
              <a:rPr lang="en-US" altLang="zh-TW"/>
              <a:t>Rdata</a:t>
            </a:r>
            <a:r>
              <a:rPr lang="zh-TW" altLang="en-US"/>
              <a:t>的空間準備接收資料</a:t>
            </a:r>
            <a:endParaRPr lang="en-US" altLang="zh-TW"/>
          </a:p>
          <a:p>
            <a:r>
              <a:rPr lang="en-US" altLang="zh-TW"/>
              <a:t>3: </a:t>
            </a:r>
            <a:r>
              <a:rPr lang="zh-TW" altLang="en-US"/>
              <a:t>資料傳送為循序發送 由</a:t>
            </a:r>
            <a:r>
              <a:rPr lang="en-US" altLang="zh-TW"/>
              <a:t>CPU0</a:t>
            </a:r>
            <a:r>
              <a:rPr lang="zh-TW" altLang="en-US"/>
              <a:t>開始對所有</a:t>
            </a:r>
            <a:r>
              <a:rPr lang="en-US" altLang="zh-TW"/>
              <a:t>CPU</a:t>
            </a:r>
            <a:r>
              <a:rPr lang="zh-TW" altLang="en-US"/>
              <a:t>發送資料</a:t>
            </a:r>
            <a:endParaRPr lang="en-US" altLang="zh-TW"/>
          </a:p>
          <a:p>
            <a:r>
              <a:rPr lang="en-US" altLang="zh-TW"/>
              <a:t>4: </a:t>
            </a:r>
            <a:r>
              <a:rPr lang="zh-TW" altLang="en-US"/>
              <a:t>各</a:t>
            </a:r>
            <a:r>
              <a:rPr lang="en-US" altLang="zh-TW"/>
              <a:t>CPU</a:t>
            </a:r>
            <a:r>
              <a:rPr lang="zh-TW" altLang="en-US"/>
              <a:t>收集資料</a:t>
            </a:r>
          </a:p>
        </p:txBody>
      </p:sp>
      <p:sp>
        <p:nvSpPr>
          <p:cNvPr id="1566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89244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89244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5AFC918-FC1F-4F04-9F5A-12BE47F2AEDA}" type="slidenum">
              <a:rPr lang="zh-TW" altLang="en-US" sz="1200"/>
              <a:pPr>
                <a:spcBef>
                  <a:spcPct val="0"/>
                </a:spcBef>
              </a:pPr>
              <a:t>88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/>
              <a:t>Init: </a:t>
            </a:r>
            <a:r>
              <a:rPr lang="zh-TW" altLang="en-US"/>
              <a:t>各</a:t>
            </a:r>
            <a:r>
              <a:rPr lang="en-US" altLang="zh-TW"/>
              <a:t>CPU</a:t>
            </a:r>
            <a:r>
              <a:rPr lang="zh-TW" altLang="en-US"/>
              <a:t>擁有各自</a:t>
            </a:r>
            <a:r>
              <a:rPr lang="en-US" altLang="zh-TW"/>
              <a:t>Sbuf</a:t>
            </a:r>
          </a:p>
          <a:p>
            <a:r>
              <a:rPr lang="en-US" altLang="zh-TW"/>
              <a:t>1: </a:t>
            </a:r>
            <a:r>
              <a:rPr lang="zh-TW" altLang="en-US"/>
              <a:t>執行到</a:t>
            </a:r>
            <a:r>
              <a:rPr lang="en-US" altLang="zh-TW"/>
              <a:t>MPI_Gatherv</a:t>
            </a:r>
          </a:p>
          <a:p>
            <a:r>
              <a:rPr lang="en-US" altLang="zh-TW"/>
              <a:t>2: </a:t>
            </a:r>
            <a:r>
              <a:rPr lang="zh-TW" altLang="en-US"/>
              <a:t>接收之</a:t>
            </a:r>
            <a:r>
              <a:rPr lang="en-US" altLang="zh-TW"/>
              <a:t>CPU</a:t>
            </a:r>
            <a:r>
              <a:rPr lang="zh-TW" altLang="en-US"/>
              <a:t>準備</a:t>
            </a:r>
            <a:r>
              <a:rPr lang="en-US" altLang="zh-TW"/>
              <a:t>Rbuf</a:t>
            </a:r>
            <a:r>
              <a:rPr lang="zh-TW" altLang="en-US"/>
              <a:t>以便接收資料</a:t>
            </a:r>
            <a:endParaRPr lang="en-US" altLang="zh-TW"/>
          </a:p>
          <a:p>
            <a:r>
              <a:rPr lang="en-US" altLang="zh-TW"/>
              <a:t>3: </a:t>
            </a:r>
            <a:r>
              <a:rPr lang="zh-TW" altLang="en-US"/>
              <a:t>接收之</a:t>
            </a:r>
            <a:r>
              <a:rPr lang="en-US" altLang="zh-TW"/>
              <a:t>CPU</a:t>
            </a:r>
            <a:r>
              <a:rPr lang="zh-TW" altLang="en-US"/>
              <a:t>依據</a:t>
            </a:r>
            <a:r>
              <a:rPr lang="en-US" altLang="zh-TW"/>
              <a:t>rc</a:t>
            </a:r>
            <a:r>
              <a:rPr lang="zh-TW" altLang="en-US"/>
              <a:t>及</a:t>
            </a:r>
            <a:r>
              <a:rPr lang="en-US" altLang="zh-TW"/>
              <a:t>disp</a:t>
            </a:r>
            <a:r>
              <a:rPr lang="zh-TW" altLang="en-US"/>
              <a:t>來接收資料並且擺放到應該擺的位置</a:t>
            </a:r>
            <a:endParaRPr lang="en-US" altLang="zh-TW"/>
          </a:p>
        </p:txBody>
      </p:sp>
      <p:sp>
        <p:nvSpPr>
          <p:cNvPr id="1577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442" eaLnBrk="0" hangingPunct="0">
              <a:defRPr sz="3000">
                <a:solidFill>
                  <a:schemeClr val="tx1"/>
                </a:solidFill>
                <a:latin typeface="Arial Black" pitchFamily="34" charset="0"/>
              </a:defRPr>
            </a:lvl1pPr>
            <a:lvl2pPr marL="685817" indent="-263776" defTabSz="892442" eaLnBrk="0" hangingPunct="0">
              <a:defRPr sz="3000">
                <a:solidFill>
                  <a:schemeClr val="tx1"/>
                </a:solidFill>
                <a:latin typeface="Arial Black" pitchFamily="34" charset="0"/>
              </a:defRPr>
            </a:lvl2pPr>
            <a:lvl3pPr marL="1055103" indent="-211021" defTabSz="892442" eaLnBrk="0" hangingPunct="0">
              <a:defRPr sz="3000">
                <a:solidFill>
                  <a:schemeClr val="tx1"/>
                </a:solidFill>
                <a:latin typeface="Arial Black" pitchFamily="34" charset="0"/>
              </a:defRPr>
            </a:lvl3pPr>
            <a:lvl4pPr marL="1477145" indent="-211021" defTabSz="892442" eaLnBrk="0" hangingPunct="0">
              <a:defRPr sz="3000">
                <a:solidFill>
                  <a:schemeClr val="tx1"/>
                </a:solidFill>
                <a:latin typeface="Arial Black" pitchFamily="34" charset="0"/>
              </a:defRPr>
            </a:lvl4pPr>
            <a:lvl5pPr marL="1899186" indent="-211021" defTabSz="892442" eaLnBrk="0" hangingPunct="0">
              <a:defRPr sz="3000">
                <a:solidFill>
                  <a:schemeClr val="tx1"/>
                </a:solidFill>
                <a:latin typeface="Arial Black" pitchFamily="34" charset="0"/>
              </a:defRPr>
            </a:lvl5pPr>
            <a:lvl6pPr marL="2321227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Black" pitchFamily="34" charset="0"/>
              </a:defRPr>
            </a:lvl6pPr>
            <a:lvl7pPr marL="2743269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Black" pitchFamily="34" charset="0"/>
              </a:defRPr>
            </a:lvl7pPr>
            <a:lvl8pPr marL="3165310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Black" pitchFamily="34" charset="0"/>
              </a:defRPr>
            </a:lvl8pPr>
            <a:lvl9pPr marL="3587351" indent="-211021" defTabSz="892442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fld id="{AE864719-4775-41FE-BCB9-6C5E16B292FA}" type="slidenum">
              <a:rPr lang="zh-TW" altLang="en-US" sz="1200">
                <a:latin typeface="Times New Roman" pitchFamily="18" charset="0"/>
              </a:rPr>
              <a:pPr/>
              <a:t>89</a:t>
            </a:fld>
            <a:endParaRPr lang="zh-TW" alt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Non-blocking</a:t>
            </a:r>
            <a:r>
              <a:rPr lang="zh-TW" altLang="en-US" dirty="0"/>
              <a:t>的傳輸定義</a:t>
            </a:r>
            <a:endParaRPr lang="en-US" altLang="zh-TW" dirty="0"/>
          </a:p>
          <a:p>
            <a:r>
              <a:rPr lang="zh-TW" altLang="en-US" dirty="0"/>
              <a:t>呼叫的回傳可以不用等到傳輸的動作結束就可以直接回傳。</a:t>
            </a:r>
            <a:endParaRPr lang="en-US" altLang="zh-TW" dirty="0"/>
          </a:p>
          <a:p>
            <a:r>
              <a:rPr lang="zh-TW" altLang="en-US" dirty="0"/>
              <a:t>在傳輸的同時，可以做其他計算工作導向的任務，並使用</a:t>
            </a:r>
            <a:r>
              <a:rPr lang="en-US" altLang="zh-TW" dirty="0"/>
              <a:t>test</a:t>
            </a:r>
            <a:r>
              <a:rPr lang="zh-TW" altLang="en-US" dirty="0"/>
              <a:t>凾式來測試傳輸是否完成。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Non-blocking</a:t>
            </a:r>
            <a:r>
              <a:rPr lang="zh-TW" altLang="en-US" dirty="0"/>
              <a:t>傳輸可以減少發生死結的機率。</a:t>
            </a:r>
            <a:endParaRPr lang="en-US" altLang="zh-TW" dirty="0"/>
          </a:p>
          <a:p>
            <a:r>
              <a:rPr lang="zh-TW" altLang="en-US" dirty="0"/>
              <a:t>通常用</a:t>
            </a:r>
            <a:r>
              <a:rPr lang="en-US" altLang="zh-TW" dirty="0"/>
              <a:t>Non-blocking</a:t>
            </a:r>
            <a:r>
              <a:rPr lang="zh-TW" altLang="en-US" dirty="0"/>
              <a:t>會和</a:t>
            </a:r>
            <a:r>
              <a:rPr lang="en-US" altLang="zh-TW" dirty="0" err="1"/>
              <a:t>MPI_Wait</a:t>
            </a:r>
            <a:r>
              <a:rPr lang="zh-TW" altLang="en-US" dirty="0"/>
              <a:t>和</a:t>
            </a:r>
            <a:r>
              <a:rPr lang="en-US" altLang="zh-TW" dirty="0" err="1"/>
              <a:t>MPI_Test</a:t>
            </a:r>
            <a:r>
              <a:rPr lang="zh-TW" altLang="en-US" dirty="0"/>
              <a:t>這兩個函式一起使用。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http://www.dartmouth.edu/~rc/classes/intro_mpi/mpi_comm_modes.html#top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76E0D-5DFD-4A07-9779-7C3D354A25B1}" type="slidenum">
              <a:rPr lang="zh-TW" altLang="en-US" smtClean="0"/>
              <a:pPr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44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介紹</a:t>
            </a:r>
            <a:r>
              <a:rPr lang="en-US" altLang="zh-TW" dirty="0" err="1"/>
              <a:t>MPI_Wait</a:t>
            </a:r>
            <a:r>
              <a:rPr lang="zh-TW" altLang="en-US" dirty="0"/>
              <a:t>的動作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最主要是在做</a:t>
            </a:r>
            <a:r>
              <a:rPr lang="en-US" altLang="zh-TW" dirty="0"/>
              <a:t>non-blocking</a:t>
            </a:r>
            <a:r>
              <a:rPr lang="zh-TW" altLang="en-US" dirty="0"/>
              <a:t>傳輸的時候會用到</a:t>
            </a:r>
            <a:r>
              <a:rPr lang="en-US" altLang="zh-TW" dirty="0" err="1"/>
              <a:t>MPI_Wait</a:t>
            </a:r>
            <a:r>
              <a:rPr lang="zh-TW" altLang="en-US" dirty="0"/>
              <a:t>這個函式。而在</a:t>
            </a:r>
            <a:r>
              <a:rPr lang="en-US" altLang="zh-TW" dirty="0"/>
              <a:t>blocking</a:t>
            </a:r>
            <a:r>
              <a:rPr lang="zh-TW" altLang="en-US" baseline="0" dirty="0"/>
              <a:t>傳輸的時候，他自己本身就會有</a:t>
            </a:r>
            <a:r>
              <a:rPr lang="en-US" altLang="zh-TW" baseline="0" dirty="0"/>
              <a:t>wait</a:t>
            </a:r>
            <a:r>
              <a:rPr lang="zh-TW" altLang="en-US" baseline="0" dirty="0"/>
              <a:t>的動作，所以並不需要額外呼叫</a:t>
            </a:r>
            <a:r>
              <a:rPr lang="en-US" altLang="zh-TW" baseline="0" dirty="0" err="1"/>
              <a:t>MPI_wait</a:t>
            </a:r>
            <a:r>
              <a:rPr lang="zh-TW" altLang="en-US" baseline="0" dirty="0"/>
              <a:t>這個函式。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對接收者來說，他會一直執行</a:t>
            </a:r>
            <a:r>
              <a:rPr lang="en-US" altLang="zh-TW" dirty="0" err="1"/>
              <a:t>MPI_Wait</a:t>
            </a:r>
            <a:r>
              <a:rPr lang="zh-TW" altLang="en-US" dirty="0"/>
              <a:t>直到開始接收到訊息，而程式撰寫者可以透過</a:t>
            </a:r>
            <a:r>
              <a:rPr lang="en-US" altLang="zh-TW" dirty="0"/>
              <a:t>not-yet-received</a:t>
            </a:r>
            <a:r>
              <a:rPr lang="en-US" altLang="zh-TW" baseline="0" dirty="0"/>
              <a:t> message</a:t>
            </a:r>
            <a:r>
              <a:rPr lang="zh-TW" altLang="en-US" baseline="0" dirty="0"/>
              <a:t>來判斷目前是否在傳輸，否則可以執行運算的工作。</a:t>
            </a:r>
            <a:endParaRPr lang="en-US" altLang="zh-TW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://ib.cnea.gov.ar/~ipc/ipd2007/htmlcourse/2_pt2pt1.html#MessageInfo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76E0D-5DFD-4A07-9779-7C3D354A25B1}" type="slidenum">
              <a:rPr lang="zh-TW" altLang="en-US" smtClean="0"/>
              <a:pPr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449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76E0D-5DFD-4A07-9779-7C3D354A25B1}" type="slidenum">
              <a:rPr lang="zh-TW" altLang="en-US" smtClean="0"/>
              <a:pPr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44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5616" y="1988840"/>
            <a:ext cx="6948264" cy="1758057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07704" y="4149080"/>
            <a:ext cx="5544616" cy="720080"/>
          </a:xfrm>
        </p:spPr>
        <p:txBody>
          <a:bodyPr>
            <a:normAutofit/>
          </a:bodyPr>
          <a:lstStyle>
            <a:lvl1pPr marL="0" indent="0" algn="ctr">
              <a:buNone/>
              <a:defRPr sz="28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16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51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92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20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07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794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39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55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9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78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85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137920"/>
            <a:ext cx="9144000" cy="720080"/>
          </a:xfrm>
          <a:prstGeom prst="rect">
            <a:avLst/>
          </a:prstGeom>
          <a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Texturizer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2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2320" y="6471268"/>
            <a:ext cx="1008112" cy="293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defRPr>
            </a:lvl1pPr>
          </a:lstStyle>
          <a:p>
            <a:fld id="{1203D32C-E0B5-401C-A7D0-D963DE13EE6F}" type="datetimeFigureOut">
              <a:rPr lang="zh-TW" altLang="en-US" smtClean="0"/>
              <a:t>2020/9/24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563551" y="6489340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fld id="{8B88B5DC-B2AC-4380-AA61-45ACA09EDD6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07093" y="6165304"/>
            <a:ext cx="488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National Cheng Kung University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137920"/>
            <a:ext cx="720080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56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Chapter 3</a:t>
            </a:r>
            <a:br>
              <a:rPr lang="en-US" altLang="zh-TW" dirty="0"/>
            </a:br>
            <a:r>
              <a:rPr lang="en-US" altLang="zh-TW" dirty="0"/>
              <a:t>Distributed Memory Programming with</a:t>
            </a:r>
            <a:br>
              <a:rPr lang="en-US" altLang="zh-TW" dirty="0"/>
            </a:br>
            <a:r>
              <a:rPr lang="en-US" altLang="zh-TW" dirty="0"/>
              <a:t>MPI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91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MPI Programs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684213" y="908050"/>
            <a:ext cx="8270875" cy="5111750"/>
          </a:xfrm>
        </p:spPr>
        <p:txBody>
          <a:bodyPr>
            <a:normAutofit lnSpcReduction="10000"/>
          </a:bodyPr>
          <a:lstStyle/>
          <a:p>
            <a:r>
              <a:rPr lang="en-US" altLang="zh-TW">
                <a:ea typeface="新細明體" pitchFamily="18" charset="-120"/>
              </a:rPr>
              <a:t>Written in C.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Has main.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Uses stdio.h, string.h, etc.</a:t>
            </a:r>
          </a:p>
          <a:p>
            <a:r>
              <a:rPr lang="en-US" altLang="zh-TW">
                <a:ea typeface="新細明體" pitchFamily="18" charset="-120"/>
              </a:rPr>
              <a:t>Need to add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mpi.h</a:t>
            </a:r>
            <a:r>
              <a:rPr lang="en-US" altLang="zh-TW">
                <a:ea typeface="新細明體" pitchFamily="18" charset="-120"/>
              </a:rPr>
              <a:t> header file.</a:t>
            </a:r>
          </a:p>
          <a:p>
            <a:r>
              <a:rPr lang="en-US" altLang="zh-TW">
                <a:ea typeface="新細明體" pitchFamily="18" charset="-120"/>
              </a:rPr>
              <a:t>Identifiers defined by MPI start with “MPI_”.</a:t>
            </a:r>
          </a:p>
          <a:p>
            <a:r>
              <a:rPr lang="en-US" altLang="zh-TW">
                <a:ea typeface="新細明體" pitchFamily="18" charset="-120"/>
              </a:rPr>
              <a:t>First letter following underscore is uppercase.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For function names and MPI-defined types.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Helps to avoid confusion.</a:t>
            </a:r>
          </a:p>
        </p:txBody>
      </p:sp>
    </p:spTree>
    <p:extLst>
      <p:ext uri="{BB962C8B-B14F-4D97-AF65-F5344CB8AC3E}">
        <p14:creationId xmlns:p14="http://schemas.microsoft.com/office/powerpoint/2010/main" val="17489444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556792"/>
            <a:ext cx="81438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2561059"/>
            <a:ext cx="80295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883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Derived datatypes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1590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Formally, consists of a sequence of basic MPI data types together with a displacement for each of the data types.</a:t>
            </a:r>
          </a:p>
          <a:p>
            <a:r>
              <a:rPr lang="en-US" altLang="zh-TW" dirty="0">
                <a:ea typeface="新細明體" pitchFamily="18" charset="-120"/>
              </a:rPr>
              <a:t>Trapezoidal Rule example:</a:t>
            </a:r>
          </a:p>
        </p:txBody>
      </p:sp>
      <p:pic>
        <p:nvPicPr>
          <p:cNvPr id="911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644900"/>
            <a:ext cx="259238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292600"/>
            <a:ext cx="54895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6607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MPI_Type create_struct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Builds a derived datatype that consists of individual elements that have different basic types.</a:t>
            </a:r>
          </a:p>
        </p:txBody>
      </p:sp>
      <p:pic>
        <p:nvPicPr>
          <p:cNvPr id="921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41663"/>
            <a:ext cx="8410575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097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MPI_Get_address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>
                <a:ea typeface="新細明體" pitchFamily="18" charset="-120"/>
              </a:rPr>
              <a:t>Returns the address of the memory location referenced by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location_p</a:t>
            </a:r>
            <a:r>
              <a:rPr lang="en-US" altLang="zh-TW">
                <a:ea typeface="新細明體" pitchFamily="18" charset="-120"/>
              </a:rPr>
              <a:t>.</a:t>
            </a:r>
          </a:p>
          <a:p>
            <a:r>
              <a:rPr lang="en-US" altLang="zh-TW">
                <a:ea typeface="新細明體" pitchFamily="18" charset="-120"/>
              </a:rPr>
              <a:t>The special type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MPI_Aint</a:t>
            </a:r>
            <a:r>
              <a:rPr lang="en-US" altLang="zh-TW">
                <a:ea typeface="新細明體" pitchFamily="18" charset="-120"/>
              </a:rPr>
              <a:t> is an integer type that is big enough to store an address on the system.</a:t>
            </a:r>
          </a:p>
        </p:txBody>
      </p:sp>
      <p:pic>
        <p:nvPicPr>
          <p:cNvPr id="931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573016"/>
            <a:ext cx="74041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6502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7016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MPI_Type_commit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Allows the MPI implementation to optimize its internal representation of the datatype for use in communication functions.</a:t>
            </a:r>
          </a:p>
        </p:txBody>
      </p:sp>
      <p:pic>
        <p:nvPicPr>
          <p:cNvPr id="942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13100"/>
            <a:ext cx="811371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3028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MPI_Type_free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When we’re finished with our new type, this frees any additional storage used.</a:t>
            </a:r>
          </a:p>
        </p:txBody>
      </p:sp>
      <p:pic>
        <p:nvPicPr>
          <p:cNvPr id="952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924175"/>
            <a:ext cx="807878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4725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74290"/>
            <a:ext cx="805815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112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196752"/>
            <a:ext cx="82105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5585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TW" b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MPI_Type_contiguous</a:t>
            </a:r>
            <a:endParaRPr lang="zh-TW" altLang="en-US"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0355" name="內容版面配置區 2"/>
          <p:cNvSpPr>
            <a:spLocks noGrp="1"/>
          </p:cNvSpPr>
          <p:nvPr>
            <p:ph idx="1"/>
          </p:nvPr>
        </p:nvSpPr>
        <p:spPr>
          <a:xfrm>
            <a:off x="457200" y="1368425"/>
            <a:ext cx="8229600" cy="5013325"/>
          </a:xfrm>
        </p:spPr>
        <p:txBody>
          <a:bodyPr/>
          <a:lstStyle/>
          <a:p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Include a fixed amount of continuous array which have the same data type.</a:t>
            </a:r>
          </a:p>
          <a:p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err, count;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 oldtype, newtype;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err = MPI_Type_contiguous( count, oldtype, &amp;newtype) ;</a:t>
            </a: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endParaRPr lang="zh-TW" altLang="en-US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1411"/>
              </p:ext>
            </p:extLst>
          </p:nvPr>
        </p:nvGraphicFramePr>
        <p:xfrm>
          <a:off x="827088" y="3378696"/>
          <a:ext cx="7489825" cy="914400"/>
        </p:xfrm>
        <a:graphic>
          <a:graphicData uri="http://schemas.openxmlformats.org/drawingml/2006/table">
            <a:tbl>
              <a:tblPr/>
              <a:tblGrid>
                <a:gridCol w="160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4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count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size of array.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oldtype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old data type.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newtype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new data type.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95288" y="2059434"/>
            <a:ext cx="8208962" cy="12255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endParaRPr lang="zh-TW" altLang="en-US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843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zh-TW" b="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MPI_Type_contiguous</a:t>
            </a:r>
            <a:endParaRPr lang="zh-TW" altLang="en-US"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1379" name="內容版面配置區 2"/>
          <p:cNvSpPr>
            <a:spLocks noGrp="1"/>
          </p:cNvSpPr>
          <p:nvPr>
            <p:ph idx="1"/>
          </p:nvPr>
        </p:nvSpPr>
        <p:spPr>
          <a:xfrm>
            <a:off x="457200" y="1368425"/>
            <a:ext cx="8229600" cy="50133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count = 3;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 newtype;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err = MPI_Type_contiguous( count, MPI_INTEGER, &amp;newtype);</a:t>
            </a: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Old:</a:t>
            </a: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New:</a:t>
            </a:r>
            <a:endParaRPr lang="zh-TW" altLang="en-US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zh-TW" altLang="en-US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288" y="1341438"/>
            <a:ext cx="8208962" cy="12239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endParaRPr lang="zh-TW" altLang="en-US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888" y="3141663"/>
            <a:ext cx="1225550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58888" y="4724400"/>
            <a:ext cx="1225550" cy="4333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84438" y="4724400"/>
            <a:ext cx="1223962" cy="4333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08400" y="4724400"/>
            <a:ext cx="1223963" cy="4333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1385" name="矩形 13"/>
          <p:cNvSpPr>
            <a:spLocks noChangeArrowheads="1"/>
          </p:cNvSpPr>
          <p:nvPr/>
        </p:nvSpPr>
        <p:spPr bwMode="auto">
          <a:xfrm>
            <a:off x="1042988" y="42926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0</a:t>
            </a:r>
          </a:p>
        </p:txBody>
      </p:sp>
      <p:sp>
        <p:nvSpPr>
          <p:cNvPr id="101386" name="矩形 14"/>
          <p:cNvSpPr>
            <a:spLocks noChangeArrowheads="1"/>
          </p:cNvSpPr>
          <p:nvPr/>
        </p:nvSpPr>
        <p:spPr bwMode="auto">
          <a:xfrm>
            <a:off x="2268538" y="42926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</a:t>
            </a:r>
          </a:p>
        </p:txBody>
      </p:sp>
      <p:sp>
        <p:nvSpPr>
          <p:cNvPr id="101387" name="矩形 15"/>
          <p:cNvSpPr>
            <a:spLocks noChangeArrowheads="1"/>
          </p:cNvSpPr>
          <p:nvPr/>
        </p:nvSpPr>
        <p:spPr bwMode="auto">
          <a:xfrm>
            <a:off x="3563938" y="42926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</a:t>
            </a:r>
          </a:p>
        </p:txBody>
      </p:sp>
      <p:cxnSp>
        <p:nvCxnSpPr>
          <p:cNvPr id="20" name="直線接點 19"/>
          <p:cNvCxnSpPr/>
          <p:nvPr/>
        </p:nvCxnSpPr>
        <p:spPr>
          <a:xfrm>
            <a:off x="1258888" y="5373688"/>
            <a:ext cx="36734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258888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484438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3708400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4932363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393" name="群組 24"/>
          <p:cNvGrpSpPr>
            <a:grpSpLocks/>
          </p:cNvGrpSpPr>
          <p:nvPr/>
        </p:nvGrpSpPr>
        <p:grpSpPr bwMode="auto">
          <a:xfrm>
            <a:off x="1331913" y="5516563"/>
            <a:ext cx="1008062" cy="433387"/>
            <a:chOff x="1619672" y="5805264"/>
            <a:chExt cx="1008113" cy="432048"/>
          </a:xfrm>
        </p:grpSpPr>
        <p:sp>
          <p:nvSpPr>
            <p:cNvPr id="26" name="矩形 25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1401" name="矩形 26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01394" name="群組 27"/>
          <p:cNvGrpSpPr>
            <a:grpSpLocks/>
          </p:cNvGrpSpPr>
          <p:nvPr/>
        </p:nvGrpSpPr>
        <p:grpSpPr bwMode="auto">
          <a:xfrm>
            <a:off x="2627313" y="5516563"/>
            <a:ext cx="1008062" cy="433387"/>
            <a:chOff x="1619672" y="5805264"/>
            <a:chExt cx="1008113" cy="432048"/>
          </a:xfrm>
        </p:grpSpPr>
        <p:sp>
          <p:nvSpPr>
            <p:cNvPr id="29" name="矩形 28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1399" name="矩形 29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1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01395" name="群組 30"/>
          <p:cNvGrpSpPr>
            <a:grpSpLocks/>
          </p:cNvGrpSpPr>
          <p:nvPr/>
        </p:nvGrpSpPr>
        <p:grpSpPr bwMode="auto">
          <a:xfrm>
            <a:off x="3851275" y="5516563"/>
            <a:ext cx="1008063" cy="433387"/>
            <a:chOff x="1619672" y="5805264"/>
            <a:chExt cx="1008113" cy="432048"/>
          </a:xfrm>
        </p:grpSpPr>
        <p:sp>
          <p:nvSpPr>
            <p:cNvPr id="32" name="矩形 31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1397" name="矩形 32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2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46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MPI Components</a:t>
            </a:r>
          </a:p>
        </p:txBody>
      </p:sp>
      <p:sp>
        <p:nvSpPr>
          <p:cNvPr id="143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MPI_Init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Tells MPI to do all the necessary setup.</a:t>
            </a:r>
            <a:br>
              <a:rPr lang="en-US" altLang="zh-TW">
                <a:ea typeface="新細明體" pitchFamily="18" charset="-120"/>
              </a:rPr>
            </a:br>
            <a:br>
              <a:rPr lang="en-US" altLang="zh-TW">
                <a:ea typeface="新細明體" pitchFamily="18" charset="-120"/>
              </a:rPr>
            </a:br>
            <a:br>
              <a:rPr lang="en-US" altLang="zh-TW">
                <a:ea typeface="新細明體" pitchFamily="18" charset="-120"/>
              </a:rPr>
            </a:b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MPI_Finalize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Tells MPI we’re done, so clean up anything allocated for this program.</a:t>
            </a: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709664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551388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43" name="Straight Connector 7"/>
          <p:cNvCxnSpPr>
            <a:cxnSpLocks noChangeShapeType="1"/>
          </p:cNvCxnSpPr>
          <p:nvPr/>
        </p:nvCxnSpPr>
        <p:spPr bwMode="auto">
          <a:xfrm>
            <a:off x="5003800" y="5445125"/>
            <a:ext cx="914400" cy="914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</p:spTree>
    <p:extLst>
      <p:ext uri="{BB962C8B-B14F-4D97-AF65-F5344CB8AC3E}">
        <p14:creationId xmlns:p14="http://schemas.microsoft.com/office/powerpoint/2010/main" val="8637634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MPI_Type_vector</a:t>
            </a:r>
            <a:endParaRPr lang="zh-TW" altLang="en-US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2403" name="內容版面配置區 2"/>
          <p:cNvSpPr>
            <a:spLocks noGrp="1"/>
          </p:cNvSpPr>
          <p:nvPr>
            <p:ph idx="1"/>
          </p:nvPr>
        </p:nvSpPr>
        <p:spPr>
          <a:xfrm>
            <a:off x="457200" y="1368425"/>
            <a:ext cx="8229600" cy="4868863"/>
          </a:xfrm>
        </p:spPr>
        <p:txBody>
          <a:bodyPr/>
          <a:lstStyle/>
          <a:p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Include a fixed size of interval of discontinuous array which have the same data type.</a:t>
            </a:r>
          </a:p>
          <a:p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err, count, blocklength, stride;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 oldtype, newtype;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err = MPI_Type_vector( count, blocklength, stride, oldtype, &amp;newtype);</a:t>
            </a: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endParaRPr lang="zh-TW" altLang="en-US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288" y="2349053"/>
            <a:ext cx="8208962" cy="12239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endParaRPr lang="zh-TW" altLang="en-US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27088" y="3933825"/>
          <a:ext cx="7489825" cy="1524000"/>
        </p:xfrm>
        <a:graphic>
          <a:graphicData uri="http://schemas.openxmlformats.org/drawingml/2006/table">
            <a:tbl>
              <a:tblPr/>
              <a:tblGrid>
                <a:gridCol w="160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4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count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amount of block.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blocklength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amount of data with old data type at a block.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stride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distance of block, and using old data type as unit.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oldtype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old data type.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newtype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new data type.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8528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MPI_Type_vector</a:t>
            </a:r>
            <a:endParaRPr lang="zh-TW" altLang="en-US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3427" name="內容版面配置區 2"/>
          <p:cNvSpPr>
            <a:spLocks noGrp="1"/>
          </p:cNvSpPr>
          <p:nvPr>
            <p:ph idx="1"/>
          </p:nvPr>
        </p:nvSpPr>
        <p:spPr>
          <a:xfrm>
            <a:off x="457200" y="1368425"/>
            <a:ext cx="8229600" cy="48688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count = 2, blocklength = 2, stride = 3;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 newtype;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MPI_Type_vector( count, blocklength, stride, MPI_INTEGER, &amp;newtype);</a:t>
            </a: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Old:</a:t>
            </a: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New:</a:t>
            </a:r>
            <a:endParaRPr lang="zh-TW" altLang="en-US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288" y="1341438"/>
            <a:ext cx="8208962" cy="12239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endParaRPr lang="zh-TW" altLang="en-US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888" y="3141663"/>
            <a:ext cx="1225550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58888" y="4724400"/>
            <a:ext cx="1225550" cy="4333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84438" y="4724400"/>
            <a:ext cx="1223962" cy="4333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08400" y="4724400"/>
            <a:ext cx="1223963" cy="4333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32363" y="4724400"/>
            <a:ext cx="1223962" cy="4333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84888" y="4724400"/>
            <a:ext cx="1223962" cy="4333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850" y="4724400"/>
            <a:ext cx="1223963" cy="4333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INTEGER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3436" name="矩形 30"/>
          <p:cNvSpPr>
            <a:spLocks noChangeArrowheads="1"/>
          </p:cNvSpPr>
          <p:nvPr/>
        </p:nvSpPr>
        <p:spPr bwMode="auto">
          <a:xfrm>
            <a:off x="1042988" y="42926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0</a:t>
            </a:r>
          </a:p>
        </p:txBody>
      </p:sp>
      <p:sp>
        <p:nvSpPr>
          <p:cNvPr id="103437" name="矩形 31"/>
          <p:cNvSpPr>
            <a:spLocks noChangeArrowheads="1"/>
          </p:cNvSpPr>
          <p:nvPr/>
        </p:nvSpPr>
        <p:spPr bwMode="auto">
          <a:xfrm>
            <a:off x="2268538" y="42926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</a:t>
            </a:r>
          </a:p>
        </p:txBody>
      </p:sp>
      <p:sp>
        <p:nvSpPr>
          <p:cNvPr id="103438" name="矩形 32"/>
          <p:cNvSpPr>
            <a:spLocks noChangeArrowheads="1"/>
          </p:cNvSpPr>
          <p:nvPr/>
        </p:nvSpPr>
        <p:spPr bwMode="auto">
          <a:xfrm>
            <a:off x="3563938" y="42926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</a:t>
            </a:r>
          </a:p>
        </p:txBody>
      </p:sp>
      <p:sp>
        <p:nvSpPr>
          <p:cNvPr id="103439" name="矩形 33"/>
          <p:cNvSpPr>
            <a:spLocks noChangeArrowheads="1"/>
          </p:cNvSpPr>
          <p:nvPr/>
        </p:nvSpPr>
        <p:spPr bwMode="auto">
          <a:xfrm>
            <a:off x="4787900" y="42926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3</a:t>
            </a:r>
          </a:p>
        </p:txBody>
      </p:sp>
      <p:sp>
        <p:nvSpPr>
          <p:cNvPr id="103440" name="矩形 34"/>
          <p:cNvSpPr>
            <a:spLocks noChangeArrowheads="1"/>
          </p:cNvSpPr>
          <p:nvPr/>
        </p:nvSpPr>
        <p:spPr bwMode="auto">
          <a:xfrm>
            <a:off x="5940425" y="42926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4</a:t>
            </a:r>
          </a:p>
        </p:txBody>
      </p:sp>
      <p:sp>
        <p:nvSpPr>
          <p:cNvPr id="103441" name="矩形 35"/>
          <p:cNvSpPr>
            <a:spLocks noChangeArrowheads="1"/>
          </p:cNvSpPr>
          <p:nvPr/>
        </p:nvSpPr>
        <p:spPr bwMode="auto">
          <a:xfrm>
            <a:off x="7164388" y="42926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5</a:t>
            </a:r>
          </a:p>
        </p:txBody>
      </p:sp>
      <p:cxnSp>
        <p:nvCxnSpPr>
          <p:cNvPr id="37" name="直線接點 36"/>
          <p:cNvCxnSpPr/>
          <p:nvPr/>
        </p:nvCxnSpPr>
        <p:spPr>
          <a:xfrm>
            <a:off x="1258888" y="5373688"/>
            <a:ext cx="7273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1258888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932363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8532813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46" name="群組 41"/>
          <p:cNvGrpSpPr>
            <a:grpSpLocks/>
          </p:cNvGrpSpPr>
          <p:nvPr/>
        </p:nvGrpSpPr>
        <p:grpSpPr bwMode="auto">
          <a:xfrm>
            <a:off x="2627313" y="5516563"/>
            <a:ext cx="1008062" cy="433387"/>
            <a:chOff x="1619672" y="5805264"/>
            <a:chExt cx="1008113" cy="432048"/>
          </a:xfrm>
        </p:grpSpPr>
        <p:sp>
          <p:nvSpPr>
            <p:cNvPr id="43" name="矩形 42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3451" name="矩形 43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03447" name="群組 44"/>
          <p:cNvGrpSpPr>
            <a:grpSpLocks/>
          </p:cNvGrpSpPr>
          <p:nvPr/>
        </p:nvGrpSpPr>
        <p:grpSpPr bwMode="auto">
          <a:xfrm>
            <a:off x="6156325" y="5516563"/>
            <a:ext cx="1008063" cy="433387"/>
            <a:chOff x="1619672" y="5805264"/>
            <a:chExt cx="1008113" cy="432048"/>
          </a:xfrm>
        </p:grpSpPr>
        <p:sp>
          <p:nvSpPr>
            <p:cNvPr id="46" name="矩形 45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3449" name="矩形 46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1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4813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MPI_Type_indexed</a:t>
            </a:r>
            <a:endParaRPr lang="zh-TW" altLang="en-US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4451" name="內容版面配置區 2"/>
          <p:cNvSpPr>
            <a:spLocks noGrp="1"/>
          </p:cNvSpPr>
          <p:nvPr>
            <p:ph idx="1"/>
          </p:nvPr>
        </p:nvSpPr>
        <p:spPr>
          <a:xfrm>
            <a:off x="457200" y="1368425"/>
            <a:ext cx="8229600" cy="5084763"/>
          </a:xfrm>
        </p:spPr>
        <p:txBody>
          <a:bodyPr/>
          <a:lstStyle/>
          <a:p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Include an any distance and discontinuous array which have the same data type.</a:t>
            </a:r>
          </a:p>
          <a:p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err, count, length[], disp[];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 oldtype, newtype;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err = MPI_Type_indexed( count, length, disp, oldtype, &amp;newtype);</a:t>
            </a:r>
          </a:p>
          <a:p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endParaRPr lang="zh-TW" altLang="en-US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288" y="2349053"/>
            <a:ext cx="8208962" cy="12239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endParaRPr lang="zh-TW" altLang="en-US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27088" y="3933825"/>
          <a:ext cx="7489825" cy="1524000"/>
        </p:xfrm>
        <a:graphic>
          <a:graphicData uri="http://schemas.openxmlformats.org/drawingml/2006/table">
            <a:tbl>
              <a:tblPr/>
              <a:tblGrid>
                <a:gridCol w="160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4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count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amount of block.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length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amount of data with old data type at a block.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disp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location of block, and using old data type as unit.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oldtype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old data type.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newtype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new data type.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3614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MPI_Type_indexed</a:t>
            </a:r>
            <a:endParaRPr lang="zh-TW" altLang="en-US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5475" name="內容版面配置區 2"/>
          <p:cNvSpPr>
            <a:spLocks noGrp="1"/>
          </p:cNvSpPr>
          <p:nvPr>
            <p:ph idx="1"/>
          </p:nvPr>
        </p:nvSpPr>
        <p:spPr>
          <a:xfrm>
            <a:off x="457200" y="1368425"/>
            <a:ext cx="8229600" cy="50847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count = 3, length[3] = {1,3,2}, disp[3] = {0,3,7};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 newtype;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MPI_Type_indexed( count, length, disp, MPI_INTEGER, &amp;newtype);</a:t>
            </a: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Old:</a:t>
            </a: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New:</a:t>
            </a:r>
            <a:endParaRPr lang="zh-TW" altLang="en-US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288" y="1341438"/>
            <a:ext cx="8208962" cy="12239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endParaRPr lang="zh-TW" altLang="en-US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888" y="3141663"/>
            <a:ext cx="649287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58888" y="4292600"/>
            <a:ext cx="649287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08175" y="4292600"/>
            <a:ext cx="647700" cy="4318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55875" y="4292600"/>
            <a:ext cx="647700" cy="4318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03575" y="4292600"/>
            <a:ext cx="647700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51275" y="4292600"/>
            <a:ext cx="649288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00563" y="4292600"/>
            <a:ext cx="647700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48263" y="4292600"/>
            <a:ext cx="647700" cy="4318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95963" y="4292600"/>
            <a:ext cx="647700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3663" y="4292600"/>
            <a:ext cx="649287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1258888" y="4941888"/>
            <a:ext cx="58340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1258888" y="49418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3203575" y="49418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5795963" y="49418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7092950" y="49418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92" name="矩形 33"/>
          <p:cNvSpPr>
            <a:spLocks noChangeArrowheads="1"/>
          </p:cNvSpPr>
          <p:nvPr/>
        </p:nvSpPr>
        <p:spPr bwMode="auto">
          <a:xfrm>
            <a:off x="1116013" y="38608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0</a:t>
            </a:r>
          </a:p>
        </p:txBody>
      </p:sp>
      <p:sp>
        <p:nvSpPr>
          <p:cNvPr id="105493" name="矩形 34"/>
          <p:cNvSpPr>
            <a:spLocks noChangeArrowheads="1"/>
          </p:cNvSpPr>
          <p:nvPr/>
        </p:nvSpPr>
        <p:spPr bwMode="auto">
          <a:xfrm>
            <a:off x="1763713" y="38608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</a:t>
            </a:r>
          </a:p>
        </p:txBody>
      </p:sp>
      <p:sp>
        <p:nvSpPr>
          <p:cNvPr id="105494" name="矩形 35"/>
          <p:cNvSpPr>
            <a:spLocks noChangeArrowheads="1"/>
          </p:cNvSpPr>
          <p:nvPr/>
        </p:nvSpPr>
        <p:spPr bwMode="auto">
          <a:xfrm>
            <a:off x="2411413" y="38608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</a:t>
            </a:r>
          </a:p>
        </p:txBody>
      </p:sp>
      <p:sp>
        <p:nvSpPr>
          <p:cNvPr id="105495" name="矩形 36"/>
          <p:cNvSpPr>
            <a:spLocks noChangeArrowheads="1"/>
          </p:cNvSpPr>
          <p:nvPr/>
        </p:nvSpPr>
        <p:spPr bwMode="auto">
          <a:xfrm>
            <a:off x="3059113" y="38608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3</a:t>
            </a:r>
          </a:p>
        </p:txBody>
      </p:sp>
      <p:sp>
        <p:nvSpPr>
          <p:cNvPr id="105496" name="矩形 37"/>
          <p:cNvSpPr>
            <a:spLocks noChangeArrowheads="1"/>
          </p:cNvSpPr>
          <p:nvPr/>
        </p:nvSpPr>
        <p:spPr bwMode="auto">
          <a:xfrm>
            <a:off x="3708400" y="38608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4</a:t>
            </a:r>
          </a:p>
        </p:txBody>
      </p:sp>
      <p:sp>
        <p:nvSpPr>
          <p:cNvPr id="105497" name="矩形 38"/>
          <p:cNvSpPr>
            <a:spLocks noChangeArrowheads="1"/>
          </p:cNvSpPr>
          <p:nvPr/>
        </p:nvSpPr>
        <p:spPr bwMode="auto">
          <a:xfrm>
            <a:off x="4356100" y="38608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5</a:t>
            </a:r>
          </a:p>
        </p:txBody>
      </p:sp>
      <p:sp>
        <p:nvSpPr>
          <p:cNvPr id="105498" name="矩形 39"/>
          <p:cNvSpPr>
            <a:spLocks noChangeArrowheads="1"/>
          </p:cNvSpPr>
          <p:nvPr/>
        </p:nvSpPr>
        <p:spPr bwMode="auto">
          <a:xfrm>
            <a:off x="5003800" y="38608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6</a:t>
            </a:r>
          </a:p>
        </p:txBody>
      </p:sp>
      <p:sp>
        <p:nvSpPr>
          <p:cNvPr id="105499" name="矩形 40"/>
          <p:cNvSpPr>
            <a:spLocks noChangeArrowheads="1"/>
          </p:cNvSpPr>
          <p:nvPr/>
        </p:nvSpPr>
        <p:spPr bwMode="auto">
          <a:xfrm>
            <a:off x="5651500" y="38608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7</a:t>
            </a:r>
          </a:p>
        </p:txBody>
      </p:sp>
      <p:sp>
        <p:nvSpPr>
          <p:cNvPr id="105500" name="矩形 41"/>
          <p:cNvSpPr>
            <a:spLocks noChangeArrowheads="1"/>
          </p:cNvSpPr>
          <p:nvPr/>
        </p:nvSpPr>
        <p:spPr bwMode="auto">
          <a:xfrm>
            <a:off x="6300788" y="38608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8</a:t>
            </a:r>
          </a:p>
        </p:txBody>
      </p:sp>
      <p:grpSp>
        <p:nvGrpSpPr>
          <p:cNvPr id="105501" name="群組 49"/>
          <p:cNvGrpSpPr>
            <a:grpSpLocks/>
          </p:cNvGrpSpPr>
          <p:nvPr/>
        </p:nvGrpSpPr>
        <p:grpSpPr bwMode="auto">
          <a:xfrm>
            <a:off x="1692275" y="5084763"/>
            <a:ext cx="1008063" cy="431800"/>
            <a:chOff x="1619672" y="5805264"/>
            <a:chExt cx="1008113" cy="432048"/>
          </a:xfrm>
        </p:grpSpPr>
        <p:sp>
          <p:nvSpPr>
            <p:cNvPr id="48" name="矩形 47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5509" name="矩形 48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05502" name="群組 50"/>
          <p:cNvGrpSpPr>
            <a:grpSpLocks/>
          </p:cNvGrpSpPr>
          <p:nvPr/>
        </p:nvGrpSpPr>
        <p:grpSpPr bwMode="auto">
          <a:xfrm>
            <a:off x="3851275" y="5084763"/>
            <a:ext cx="1008063" cy="431800"/>
            <a:chOff x="1619672" y="5805264"/>
            <a:chExt cx="1008113" cy="432048"/>
          </a:xfrm>
        </p:grpSpPr>
        <p:sp>
          <p:nvSpPr>
            <p:cNvPr id="52" name="矩形 51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5507" name="矩形 52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1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05503" name="群組 53"/>
          <p:cNvGrpSpPr>
            <a:grpSpLocks/>
          </p:cNvGrpSpPr>
          <p:nvPr/>
        </p:nvGrpSpPr>
        <p:grpSpPr bwMode="auto">
          <a:xfrm>
            <a:off x="5940425" y="5084763"/>
            <a:ext cx="1008063" cy="431800"/>
            <a:chOff x="1619672" y="5805264"/>
            <a:chExt cx="1008113" cy="432048"/>
          </a:xfrm>
        </p:grpSpPr>
        <p:sp>
          <p:nvSpPr>
            <p:cNvPr id="55" name="矩形 54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5505" name="矩形 55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2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132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MPI_Datatype_struct</a:t>
            </a:r>
            <a:endParaRPr lang="zh-TW" altLang="en-US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6499" name="內容版面配置區 2"/>
          <p:cNvSpPr>
            <a:spLocks noGrp="1"/>
          </p:cNvSpPr>
          <p:nvPr>
            <p:ph idx="1"/>
          </p:nvPr>
        </p:nvSpPr>
        <p:spPr>
          <a:xfrm>
            <a:off x="457200" y="1368425"/>
            <a:ext cx="8229600" cy="4940300"/>
          </a:xfrm>
        </p:spPr>
        <p:txBody>
          <a:bodyPr/>
          <a:lstStyle/>
          <a:p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Any combination of data types.</a:t>
            </a:r>
          </a:p>
          <a:p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err, count, length[];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MPI_Aint disp[];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 oldtype[], newtype;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err = MPI_Type_struct( count, length, disp, oldtype, &amp;newtype);</a:t>
            </a:r>
          </a:p>
          <a:p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endParaRPr lang="zh-TW" altLang="en-US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8313" y="2060848"/>
            <a:ext cx="8207375" cy="15128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endParaRPr lang="zh-TW" altLang="en-US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27088" y="3633788"/>
          <a:ext cx="7489825" cy="1524000"/>
        </p:xfrm>
        <a:graphic>
          <a:graphicData uri="http://schemas.openxmlformats.org/drawingml/2006/table">
            <a:tbl>
              <a:tblPr/>
              <a:tblGrid>
                <a:gridCol w="160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4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count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amount of block.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length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amount of data with old data type at a block.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disp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location of block, and using type as unit.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oldtype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old data types.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newtype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new data type.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4041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MPI_Datatype_struct</a:t>
            </a:r>
            <a:endParaRPr lang="zh-TW" altLang="en-US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7523" name="內容版面配置區 2"/>
          <p:cNvSpPr>
            <a:spLocks noGrp="1"/>
          </p:cNvSpPr>
          <p:nvPr>
            <p:ph idx="1"/>
          </p:nvPr>
        </p:nvSpPr>
        <p:spPr>
          <a:xfrm>
            <a:off x="457200" y="1368425"/>
            <a:ext cx="8229600" cy="49403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count = 2, length[2] = {2,4}, disp[2] = {0, extent(MPI_INTEGER)*2};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 oldtype[2] = {MPI_INTEGER, MPI_DOUBLE}, newtype;</a:t>
            </a:r>
          </a:p>
          <a:p>
            <a:pPr>
              <a:buFont typeface="Wingdings" pitchFamily="2" charset="2"/>
              <a:buNone/>
            </a:pPr>
            <a:r>
              <a:rPr lang="en-US" altLang="zh-TW" sz="20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MPI_Type_struct( count, length, disp, oldtype, &amp;newtype);</a:t>
            </a: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Old:</a:t>
            </a: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0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New:</a:t>
            </a:r>
            <a:endParaRPr lang="zh-TW" altLang="en-US" sz="20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en-US" altLang="zh-TW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zh-TW" altLang="en-US" sz="20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8313" y="1341438"/>
            <a:ext cx="8207375" cy="1295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endParaRPr lang="zh-TW" altLang="en-US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888" y="3141663"/>
            <a:ext cx="649287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9475" y="3141663"/>
            <a:ext cx="1223963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Double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7450" y="4652963"/>
            <a:ext cx="647700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35150" y="4652963"/>
            <a:ext cx="649288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84438" y="4652963"/>
            <a:ext cx="1223962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Double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08400" y="4652963"/>
            <a:ext cx="1223963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Double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32363" y="4652963"/>
            <a:ext cx="1223962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Double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56325" y="4652963"/>
            <a:ext cx="1223963" cy="431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Double</a:t>
            </a:r>
            <a:endParaRPr lang="zh-TW" altLang="en-US" sz="1800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1187450" y="5373688"/>
            <a:ext cx="61928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1187450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2484438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7380288" y="5373688"/>
            <a:ext cx="0" cy="503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537" name="群組 19"/>
          <p:cNvGrpSpPr>
            <a:grpSpLocks/>
          </p:cNvGrpSpPr>
          <p:nvPr/>
        </p:nvGrpSpPr>
        <p:grpSpPr bwMode="auto">
          <a:xfrm>
            <a:off x="1331913" y="5516563"/>
            <a:ext cx="1008062" cy="433387"/>
            <a:chOff x="1619672" y="5805264"/>
            <a:chExt cx="1008113" cy="432048"/>
          </a:xfrm>
        </p:grpSpPr>
        <p:sp>
          <p:nvSpPr>
            <p:cNvPr id="21" name="矩形 20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7542" name="矩形 21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07538" name="群組 22"/>
          <p:cNvGrpSpPr>
            <a:grpSpLocks/>
          </p:cNvGrpSpPr>
          <p:nvPr/>
        </p:nvGrpSpPr>
        <p:grpSpPr bwMode="auto">
          <a:xfrm>
            <a:off x="4427538" y="5516563"/>
            <a:ext cx="1008062" cy="433387"/>
            <a:chOff x="1619672" y="5805264"/>
            <a:chExt cx="1008113" cy="432048"/>
          </a:xfrm>
        </p:grpSpPr>
        <p:sp>
          <p:nvSpPr>
            <p:cNvPr id="24" name="矩形 23"/>
            <p:cNvSpPr/>
            <p:nvPr/>
          </p:nvSpPr>
          <p:spPr>
            <a:xfrm>
              <a:off x="1619672" y="5805264"/>
              <a:ext cx="1008113" cy="4320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107540" name="矩形 24"/>
            <p:cNvSpPr>
              <a:spLocks noChangeArrowheads="1"/>
            </p:cNvSpPr>
            <p:nvPr/>
          </p:nvSpPr>
          <p:spPr bwMode="auto">
            <a:xfrm>
              <a:off x="1624307" y="5833431"/>
              <a:ext cx="10034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element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1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7839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MPI_Type_extent</a:t>
            </a:r>
            <a:endParaRPr lang="zh-TW" altLang="en-US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1085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For using to know the memory size of a specifies data type .</a:t>
            </a:r>
          </a:p>
          <a:p>
            <a:endParaRPr lang="en-US" altLang="zh-TW" sz="24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MPI_Datatype type;</a:t>
            </a:r>
          </a:p>
          <a:p>
            <a:pPr>
              <a:buFont typeface="Wingdings" pitchFamily="2" charset="2"/>
              <a:buNone/>
            </a:pPr>
            <a:r>
              <a:rPr lang="en-US" altLang="zh-TW" sz="24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MPI_Aint extent;</a:t>
            </a:r>
          </a:p>
          <a:p>
            <a:pPr>
              <a:buFont typeface="Wingdings" pitchFamily="2" charset="2"/>
              <a:buNone/>
            </a:pPr>
            <a:r>
              <a:rPr lang="en-US" altLang="zh-TW" sz="24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err = MPI_Type_extent( type, &amp;extent);</a:t>
            </a:r>
          </a:p>
          <a:p>
            <a:pPr>
              <a:buFont typeface="Wingdings" pitchFamily="2" charset="2"/>
              <a:buNone/>
            </a:pPr>
            <a:endParaRPr lang="en-US" altLang="zh-TW" sz="24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endParaRPr lang="zh-TW" altLang="en-US" sz="240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27088" y="4221163"/>
          <a:ext cx="7489825" cy="609600"/>
        </p:xfrm>
        <a:graphic>
          <a:graphicData uri="http://schemas.openxmlformats.org/drawingml/2006/table">
            <a:tbl>
              <a:tblPr/>
              <a:tblGrid>
                <a:gridCol w="160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4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type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Data type.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extent</a:t>
                      </a:r>
                      <a:endParaRPr kumimoji="0" lang="zh-TW" alt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rgbClr val="003399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3399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rgbClr val="0033CC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rgbClr val="000066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rgbClr val="0066FF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99FF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rgbClr val="3399FF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The memory size of an data type unit.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5026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Performance evaluation</a:t>
            </a:r>
          </a:p>
        </p:txBody>
      </p:sp>
      <p:pic>
        <p:nvPicPr>
          <p:cNvPr id="109572" name="Picture 4" descr="egg timers,hourglasses,households,Photographs,tim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052513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899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Elapsed parallel time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582737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Returns the number of seconds that have elapsed since some time in the past.</a:t>
            </a:r>
          </a:p>
        </p:txBody>
      </p:sp>
      <p:pic>
        <p:nvPicPr>
          <p:cNvPr id="1105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64755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556917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9" name="Freeform 7"/>
          <p:cNvSpPr>
            <a:spLocks noChangeArrowheads="1"/>
          </p:cNvSpPr>
          <p:nvPr/>
        </p:nvSpPr>
        <p:spPr bwMode="auto">
          <a:xfrm>
            <a:off x="3898900" y="2723480"/>
            <a:ext cx="3365500" cy="1679575"/>
          </a:xfrm>
          <a:custGeom>
            <a:avLst/>
            <a:gdLst>
              <a:gd name="T0" fmla="*/ 0 w 3366167"/>
              <a:gd name="T1" fmla="*/ 267528 h 1679074"/>
              <a:gd name="T2" fmla="*/ 3014720 w 3366167"/>
              <a:gd name="T3" fmla="*/ 235424 h 1679074"/>
              <a:gd name="T4" fmla="*/ 2100683 w 3366167"/>
              <a:gd name="T5" fmla="*/ 1680076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1351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Elapsed serial time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1590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In this case, you don’t need to link in the MPI libraries.</a:t>
            </a:r>
          </a:p>
          <a:p>
            <a:r>
              <a:rPr lang="en-US" altLang="zh-TW">
                <a:ea typeface="新細明體" pitchFamily="18" charset="-120"/>
              </a:rPr>
              <a:t>Returns time in microseconds elapsed from some point in the past.</a:t>
            </a:r>
          </a:p>
        </p:txBody>
      </p:sp>
      <p:pic>
        <p:nvPicPr>
          <p:cNvPr id="1116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00438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Picture 4" descr="View Det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933825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17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Basic Outline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52513"/>
            <a:ext cx="62706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87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Elapsed serial time</a:t>
            </a:r>
          </a:p>
        </p:txBody>
      </p:sp>
      <p:pic>
        <p:nvPicPr>
          <p:cNvPr id="1126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0861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MPI_Barrier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Ensures that no process will return from calling it until every process in the communicator has started calling it.</a:t>
            </a:r>
          </a:p>
        </p:txBody>
      </p:sp>
      <p:pic>
        <p:nvPicPr>
          <p:cNvPr id="1136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57563"/>
            <a:ext cx="79517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0" name="Picture 5" descr="barriers,caution barriers,construction,hardware,industries,industry,objects,Photographs,road construction,tools,traffic controls,transportation,warning ligh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0767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1285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MPI_Barrier</a:t>
            </a:r>
          </a:p>
        </p:txBody>
      </p:sp>
      <p:pic>
        <p:nvPicPr>
          <p:cNvPr id="11469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469312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84538"/>
            <a:ext cx="7056437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5326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Run-times of serial and parallel matrix-vector multiplication</a:t>
            </a:r>
          </a:p>
        </p:txBody>
      </p:sp>
      <p:pic>
        <p:nvPicPr>
          <p:cNvPr id="1157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(Seconds)</a:t>
            </a:r>
          </a:p>
        </p:txBody>
      </p:sp>
    </p:spTree>
    <p:extLst>
      <p:ext uri="{BB962C8B-B14F-4D97-AF65-F5344CB8AC3E}">
        <p14:creationId xmlns:p14="http://schemas.microsoft.com/office/powerpoint/2010/main" val="26515678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Speedup</a:t>
            </a:r>
          </a:p>
        </p:txBody>
      </p:sp>
      <p:pic>
        <p:nvPicPr>
          <p:cNvPr id="1167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3637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Efficiency</a:t>
            </a:r>
          </a:p>
        </p:txBody>
      </p:sp>
      <p:pic>
        <p:nvPicPr>
          <p:cNvPr id="1177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777038" cy="160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110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Speedups of Parallel Matrix-Vector Multiplication</a:t>
            </a:r>
          </a:p>
        </p:txBody>
      </p:sp>
      <p:pic>
        <p:nvPicPr>
          <p:cNvPr id="1187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6628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Efficiencies of Parallel Matrix-Vector Multiplication</a:t>
            </a:r>
          </a:p>
        </p:txBody>
      </p:sp>
      <p:pic>
        <p:nvPicPr>
          <p:cNvPr id="1198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213"/>
            <a:ext cx="735330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1907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4076700"/>
            <a:ext cx="7772400" cy="1323975"/>
          </a:xfrm>
        </p:spPr>
        <p:txBody>
          <a:bodyPr/>
          <a:lstStyle/>
          <a:p>
            <a:pPr>
              <a:defRPr/>
            </a:pPr>
            <a:r>
              <a:rPr lang="en-US" dirty="0"/>
              <a:t>A parallel sorting algorithm</a:t>
            </a:r>
          </a:p>
        </p:txBody>
      </p:sp>
    </p:spTree>
    <p:extLst>
      <p:ext uri="{BB962C8B-B14F-4D97-AF65-F5344CB8AC3E}">
        <p14:creationId xmlns:p14="http://schemas.microsoft.com/office/powerpoint/2010/main" val="2278611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Sorting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n</a:t>
            </a:r>
            <a:r>
              <a:rPr lang="en-US" altLang="zh-TW">
                <a:ea typeface="新細明體" pitchFamily="18" charset="-120"/>
              </a:rPr>
              <a:t> keys and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p = comm sz processes</a:t>
            </a:r>
            <a:r>
              <a:rPr lang="en-US" altLang="zh-TW">
                <a:ea typeface="新細明體" pitchFamily="18" charset="-120"/>
              </a:rPr>
              <a:t>.</a:t>
            </a:r>
          </a:p>
          <a:p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n/p</a:t>
            </a:r>
            <a:r>
              <a:rPr lang="en-US" altLang="zh-TW">
                <a:ea typeface="新細明體" pitchFamily="18" charset="-120"/>
              </a:rPr>
              <a:t> keys assigned to each process.</a:t>
            </a:r>
          </a:p>
          <a:p>
            <a:r>
              <a:rPr lang="en-US" altLang="zh-TW">
                <a:ea typeface="新細明體" pitchFamily="18" charset="-120"/>
              </a:rPr>
              <a:t>No restrictions on which keys are assigned to which processes.</a:t>
            </a:r>
          </a:p>
          <a:p>
            <a:r>
              <a:rPr lang="en-US" altLang="zh-TW">
                <a:ea typeface="新細明體" pitchFamily="18" charset="-120"/>
              </a:rPr>
              <a:t>When the algorithm terminates: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 keys assigned to each process should be sorted in (say) increasing order.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If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0 ≤ q &lt; r &lt; p</a:t>
            </a:r>
            <a:r>
              <a:rPr lang="en-US" altLang="zh-TW">
                <a:ea typeface="新細明體" pitchFamily="18" charset="-120"/>
              </a:rPr>
              <a:t>, then each key assigned to process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q</a:t>
            </a:r>
            <a:r>
              <a:rPr lang="en-US" altLang="zh-TW">
                <a:ea typeface="新細明體" pitchFamily="18" charset="-120"/>
              </a:rPr>
              <a:t> should be less than or equal to every key assigned to process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r</a:t>
            </a:r>
            <a:r>
              <a:rPr lang="en-US" altLang="zh-TW">
                <a:ea typeface="新細明體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79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Communicators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74332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A collection of processes that can send messages to each other.</a:t>
            </a:r>
          </a:p>
          <a:p>
            <a:r>
              <a:rPr lang="en-US" altLang="zh-TW">
                <a:ea typeface="新細明體" pitchFamily="18" charset="-120"/>
              </a:rPr>
              <a:t>MPI_Init defines a communicator that consists of all the processes created when the program is started.</a:t>
            </a:r>
            <a:br>
              <a:rPr lang="en-US" altLang="zh-TW">
                <a:ea typeface="新細明體" pitchFamily="18" charset="-120"/>
              </a:rPr>
            </a:b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Called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MPI_COMM_WORLD</a:t>
            </a:r>
            <a:r>
              <a:rPr lang="en-US" altLang="zh-TW">
                <a:ea typeface="新細明體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91679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Serial bubble sort</a:t>
            </a:r>
          </a:p>
        </p:txBody>
      </p:sp>
      <p:pic>
        <p:nvPicPr>
          <p:cNvPr id="1249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196975"/>
            <a:ext cx="832326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378796"/>
            <a:ext cx="2857500" cy="1714500"/>
          </a:xfrm>
          <a:prstGeom prst="rect">
            <a:avLst/>
          </a:prstGeom>
        </p:spPr>
      </p:pic>
      <p:pic>
        <p:nvPicPr>
          <p:cNvPr id="5" name="Picture 4" descr="backgrounds,bubbles,clear,colorful,fizz,floating,Fotolia,transparent,wallpapers,wa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501008"/>
            <a:ext cx="1428576" cy="142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0813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dependence (</a:t>
            </a:r>
            <a:r>
              <a:rPr lang="en-US" altLang="zh-TW" dirty="0">
                <a:ea typeface="新細明體" pitchFamily="18" charset="-120"/>
              </a:rPr>
              <a:t>bubble sort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406618" y="1556792"/>
            <a:ext cx="0" cy="38884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974570" y="5229200"/>
            <a:ext cx="396044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-36512" y="139308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list_length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151034" y="5260558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i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76748" y="2132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76748" y="2780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76748" y="47251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76748" y="40770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76748" y="3429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669776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240275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834341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464411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058477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grpSp>
        <p:nvGrpSpPr>
          <p:cNvPr id="48" name="群組 47"/>
          <p:cNvGrpSpPr/>
          <p:nvPr/>
        </p:nvGrpSpPr>
        <p:grpSpPr>
          <a:xfrm>
            <a:off x="1742438" y="2225189"/>
            <a:ext cx="2604725" cy="184666"/>
            <a:chOff x="2003279" y="2225189"/>
            <a:chExt cx="2604725" cy="184666"/>
          </a:xfrm>
        </p:grpSpPr>
        <p:sp>
          <p:nvSpPr>
            <p:cNvPr id="23" name="橢圓 22"/>
            <p:cNvSpPr/>
            <p:nvPr/>
          </p:nvSpPr>
          <p:spPr>
            <a:xfrm>
              <a:off x="2003279" y="2225189"/>
              <a:ext cx="216024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573778" y="2225189"/>
              <a:ext cx="216024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3167844" y="2225189"/>
              <a:ext cx="216024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797914" y="2225189"/>
              <a:ext cx="216024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4391980" y="2225189"/>
              <a:ext cx="216024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橢圓 27"/>
          <p:cNvSpPr/>
          <p:nvPr/>
        </p:nvSpPr>
        <p:spPr>
          <a:xfrm>
            <a:off x="1742438" y="2884294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312937" y="2884294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2907003" y="2884294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3537073" y="2884294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1742438" y="3532366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2312937" y="3532366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907003" y="3532366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1742438" y="4221088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2312937" y="4221088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1742438" y="4828510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單箭頭接點 77"/>
          <p:cNvCxnSpPr>
            <a:stCxn id="23" idx="6"/>
            <a:endCxn id="24" idx="2"/>
          </p:cNvCxnSpPr>
          <p:nvPr/>
        </p:nvCxnSpPr>
        <p:spPr>
          <a:xfrm>
            <a:off x="1958462" y="2317522"/>
            <a:ext cx="354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24" idx="6"/>
            <a:endCxn id="25" idx="2"/>
          </p:cNvCxnSpPr>
          <p:nvPr/>
        </p:nvCxnSpPr>
        <p:spPr>
          <a:xfrm>
            <a:off x="2528961" y="2317522"/>
            <a:ext cx="3780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25" idx="6"/>
            <a:endCxn id="26" idx="2"/>
          </p:cNvCxnSpPr>
          <p:nvPr/>
        </p:nvCxnSpPr>
        <p:spPr>
          <a:xfrm>
            <a:off x="3123027" y="2317522"/>
            <a:ext cx="414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26" idx="6"/>
            <a:endCxn id="27" idx="2"/>
          </p:cNvCxnSpPr>
          <p:nvPr/>
        </p:nvCxnSpPr>
        <p:spPr>
          <a:xfrm>
            <a:off x="3753097" y="2317522"/>
            <a:ext cx="3780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28" idx="6"/>
            <a:endCxn id="29" idx="2"/>
          </p:cNvCxnSpPr>
          <p:nvPr/>
        </p:nvCxnSpPr>
        <p:spPr>
          <a:xfrm>
            <a:off x="1958462" y="2976627"/>
            <a:ext cx="354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29" idx="6"/>
            <a:endCxn id="30" idx="2"/>
          </p:cNvCxnSpPr>
          <p:nvPr/>
        </p:nvCxnSpPr>
        <p:spPr>
          <a:xfrm>
            <a:off x="2528961" y="2976627"/>
            <a:ext cx="3780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30" idx="6"/>
            <a:endCxn id="31" idx="2"/>
          </p:cNvCxnSpPr>
          <p:nvPr/>
        </p:nvCxnSpPr>
        <p:spPr>
          <a:xfrm>
            <a:off x="3123027" y="2976627"/>
            <a:ext cx="4140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33" idx="6"/>
            <a:endCxn id="34" idx="2"/>
          </p:cNvCxnSpPr>
          <p:nvPr/>
        </p:nvCxnSpPr>
        <p:spPr>
          <a:xfrm>
            <a:off x="1958462" y="3624699"/>
            <a:ext cx="354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34" idx="6"/>
            <a:endCxn id="35" idx="2"/>
          </p:cNvCxnSpPr>
          <p:nvPr/>
        </p:nvCxnSpPr>
        <p:spPr>
          <a:xfrm>
            <a:off x="2528961" y="3624699"/>
            <a:ext cx="3780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38" idx="6"/>
            <a:endCxn id="39" idx="2"/>
          </p:cNvCxnSpPr>
          <p:nvPr/>
        </p:nvCxnSpPr>
        <p:spPr>
          <a:xfrm>
            <a:off x="1958462" y="4313421"/>
            <a:ext cx="354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39" idx="3"/>
            <a:endCxn id="43" idx="0"/>
          </p:cNvCxnSpPr>
          <p:nvPr/>
        </p:nvCxnSpPr>
        <p:spPr>
          <a:xfrm flipH="1">
            <a:off x="1850450" y="4378710"/>
            <a:ext cx="494123" cy="44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34" idx="4"/>
            <a:endCxn id="38" idx="0"/>
          </p:cNvCxnSpPr>
          <p:nvPr/>
        </p:nvCxnSpPr>
        <p:spPr>
          <a:xfrm flipH="1">
            <a:off x="1850450" y="3717032"/>
            <a:ext cx="570499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35" idx="3"/>
            <a:endCxn id="39" idx="0"/>
          </p:cNvCxnSpPr>
          <p:nvPr/>
        </p:nvCxnSpPr>
        <p:spPr>
          <a:xfrm flipH="1">
            <a:off x="2420949" y="3689988"/>
            <a:ext cx="517690" cy="531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29" idx="4"/>
            <a:endCxn id="33" idx="0"/>
          </p:cNvCxnSpPr>
          <p:nvPr/>
        </p:nvCxnSpPr>
        <p:spPr>
          <a:xfrm flipH="1">
            <a:off x="1850450" y="3068960"/>
            <a:ext cx="570499" cy="46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30" idx="4"/>
            <a:endCxn id="34" idx="0"/>
          </p:cNvCxnSpPr>
          <p:nvPr/>
        </p:nvCxnSpPr>
        <p:spPr>
          <a:xfrm flipH="1">
            <a:off x="2420949" y="3068960"/>
            <a:ext cx="594066" cy="46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stCxn id="31" idx="3"/>
            <a:endCxn id="35" idx="0"/>
          </p:cNvCxnSpPr>
          <p:nvPr/>
        </p:nvCxnSpPr>
        <p:spPr>
          <a:xfrm flipH="1">
            <a:off x="3015015" y="3041916"/>
            <a:ext cx="553694" cy="490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24" idx="4"/>
            <a:endCxn id="28" idx="0"/>
          </p:cNvCxnSpPr>
          <p:nvPr/>
        </p:nvCxnSpPr>
        <p:spPr>
          <a:xfrm flipH="1">
            <a:off x="1850450" y="2409855"/>
            <a:ext cx="570499" cy="474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stCxn id="25" idx="4"/>
            <a:endCxn id="29" idx="0"/>
          </p:cNvCxnSpPr>
          <p:nvPr/>
        </p:nvCxnSpPr>
        <p:spPr>
          <a:xfrm flipH="1">
            <a:off x="2420949" y="2409855"/>
            <a:ext cx="594066" cy="474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stCxn id="26" idx="4"/>
            <a:endCxn id="30" idx="0"/>
          </p:cNvCxnSpPr>
          <p:nvPr/>
        </p:nvCxnSpPr>
        <p:spPr>
          <a:xfrm flipH="1">
            <a:off x="3015015" y="2409855"/>
            <a:ext cx="630070" cy="474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27" idx="3"/>
            <a:endCxn id="31" idx="0"/>
          </p:cNvCxnSpPr>
          <p:nvPr/>
        </p:nvCxnSpPr>
        <p:spPr>
          <a:xfrm flipH="1">
            <a:off x="3645085" y="2382811"/>
            <a:ext cx="517690" cy="50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stCxn id="23" idx="4"/>
            <a:endCxn id="28" idx="0"/>
          </p:cNvCxnSpPr>
          <p:nvPr/>
        </p:nvCxnSpPr>
        <p:spPr>
          <a:xfrm>
            <a:off x="1850450" y="2409855"/>
            <a:ext cx="0" cy="474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24" idx="4"/>
            <a:endCxn id="29" idx="0"/>
          </p:cNvCxnSpPr>
          <p:nvPr/>
        </p:nvCxnSpPr>
        <p:spPr>
          <a:xfrm>
            <a:off x="2420949" y="2409855"/>
            <a:ext cx="0" cy="474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25" idx="4"/>
            <a:endCxn id="30" idx="0"/>
          </p:cNvCxnSpPr>
          <p:nvPr/>
        </p:nvCxnSpPr>
        <p:spPr>
          <a:xfrm>
            <a:off x="3015015" y="2409855"/>
            <a:ext cx="0" cy="474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26" idx="4"/>
            <a:endCxn id="31" idx="0"/>
          </p:cNvCxnSpPr>
          <p:nvPr/>
        </p:nvCxnSpPr>
        <p:spPr>
          <a:xfrm>
            <a:off x="3645085" y="2409855"/>
            <a:ext cx="0" cy="474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28" idx="4"/>
            <a:endCxn id="33" idx="0"/>
          </p:cNvCxnSpPr>
          <p:nvPr/>
        </p:nvCxnSpPr>
        <p:spPr>
          <a:xfrm>
            <a:off x="1850450" y="3068960"/>
            <a:ext cx="0" cy="46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29" idx="4"/>
            <a:endCxn id="34" idx="0"/>
          </p:cNvCxnSpPr>
          <p:nvPr/>
        </p:nvCxnSpPr>
        <p:spPr>
          <a:xfrm>
            <a:off x="2420949" y="3068960"/>
            <a:ext cx="0" cy="46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30" idx="4"/>
            <a:endCxn id="35" idx="0"/>
          </p:cNvCxnSpPr>
          <p:nvPr/>
        </p:nvCxnSpPr>
        <p:spPr>
          <a:xfrm>
            <a:off x="3015015" y="3068960"/>
            <a:ext cx="0" cy="463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33" idx="4"/>
            <a:endCxn id="38" idx="0"/>
          </p:cNvCxnSpPr>
          <p:nvPr/>
        </p:nvCxnSpPr>
        <p:spPr>
          <a:xfrm>
            <a:off x="1850450" y="371703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>
            <a:stCxn id="34" idx="4"/>
            <a:endCxn id="39" idx="0"/>
          </p:cNvCxnSpPr>
          <p:nvPr/>
        </p:nvCxnSpPr>
        <p:spPr>
          <a:xfrm>
            <a:off x="2420949" y="371703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38" idx="4"/>
            <a:endCxn id="43" idx="0"/>
          </p:cNvCxnSpPr>
          <p:nvPr/>
        </p:nvCxnSpPr>
        <p:spPr>
          <a:xfrm>
            <a:off x="1850450" y="4405754"/>
            <a:ext cx="0" cy="422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691680" y="19075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267744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05" y="2502187"/>
            <a:ext cx="4595907" cy="234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999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Odd-even transposition sort</a:t>
            </a:r>
          </a:p>
        </p:txBody>
      </p:sp>
      <p:sp>
        <p:nvSpPr>
          <p:cNvPr id="125955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A sequence of phases.</a:t>
            </a:r>
          </a:p>
          <a:p>
            <a:r>
              <a:rPr lang="en-US" altLang="zh-TW" dirty="0">
                <a:ea typeface="新細明體" pitchFamily="18" charset="-120"/>
              </a:rPr>
              <a:t>Even phases, compare swaps:</a:t>
            </a:r>
            <a:br>
              <a:rPr lang="en-US" altLang="zh-TW" dirty="0">
                <a:ea typeface="新細明體" pitchFamily="18" charset="-120"/>
              </a:rPr>
            </a:br>
            <a:br>
              <a:rPr lang="en-US" altLang="zh-TW" dirty="0">
                <a:ea typeface="新細明體" pitchFamily="18" charset="-120"/>
              </a:rPr>
            </a:b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Odd phases, compare swaps:</a:t>
            </a:r>
          </a:p>
        </p:txBody>
      </p:sp>
      <p:pic>
        <p:nvPicPr>
          <p:cNvPr id="1259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076700"/>
            <a:ext cx="5143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49307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876256" y="1916832"/>
            <a:ext cx="172819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Even phase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76256" y="2852936"/>
            <a:ext cx="172819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Odd phase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76256" y="3789040"/>
            <a:ext cx="172819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Even phase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876256" y="4725144"/>
            <a:ext cx="172819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Odd phase</a:t>
            </a:r>
            <a:endParaRPr lang="zh-TW" altLang="en-US" dirty="0"/>
          </a:p>
        </p:txBody>
      </p:sp>
      <p:cxnSp>
        <p:nvCxnSpPr>
          <p:cNvPr id="4" name="直線單箭頭接點 3"/>
          <p:cNvCxnSpPr>
            <a:endCxn id="2" idx="0"/>
          </p:cNvCxnSpPr>
          <p:nvPr/>
        </p:nvCxnSpPr>
        <p:spPr>
          <a:xfrm>
            <a:off x="7740352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stCxn id="2" idx="2"/>
            <a:endCxn id="7" idx="0"/>
          </p:cNvCxnSpPr>
          <p:nvPr/>
        </p:nvCxnSpPr>
        <p:spPr>
          <a:xfrm>
            <a:off x="7740352" y="256490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7" idx="2"/>
            <a:endCxn id="8" idx="0"/>
          </p:cNvCxnSpPr>
          <p:nvPr/>
        </p:nvCxnSpPr>
        <p:spPr>
          <a:xfrm>
            <a:off x="7740352" y="35010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8" idx="2"/>
            <a:endCxn id="9" idx="0"/>
          </p:cNvCxnSpPr>
          <p:nvPr/>
        </p:nvCxnSpPr>
        <p:spPr>
          <a:xfrm>
            <a:off x="7740352" y="443711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9" idx="2"/>
          </p:cNvCxnSpPr>
          <p:nvPr/>
        </p:nvCxnSpPr>
        <p:spPr>
          <a:xfrm>
            <a:off x="7740352" y="5373216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 rot="5400000">
            <a:off x="7598076" y="551723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…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 rot="5400000">
            <a:off x="7598077" y="11984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…</a:t>
            </a:r>
            <a:endParaRPr lang="zh-TW" altLang="en-US" sz="3600" dirty="0"/>
          </a:p>
        </p:txBody>
      </p:sp>
      <p:cxnSp>
        <p:nvCxnSpPr>
          <p:cNvPr id="18" name="直線接點 17"/>
          <p:cNvCxnSpPr/>
          <p:nvPr/>
        </p:nvCxnSpPr>
        <p:spPr>
          <a:xfrm>
            <a:off x="6762750" y="1268760"/>
            <a:ext cx="0" cy="48965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535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Communications among tasks in odd-even sort</a:t>
            </a:r>
          </a:p>
        </p:txBody>
      </p:sp>
      <p:pic>
        <p:nvPicPr>
          <p:cNvPr id="129028" name="Picture 2" descr="f03-12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83439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150" y="5373688"/>
            <a:ext cx="59055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Tasks determining a[</a:t>
            </a: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] are labeled with a[</a:t>
            </a: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5745991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sp>
        <p:nvSpPr>
          <p:cNvPr id="126979" name="Content Placeholder 4"/>
          <p:cNvSpPr>
            <a:spLocks noGrp="1"/>
          </p:cNvSpPr>
          <p:nvPr>
            <p:ph idx="1"/>
          </p:nvPr>
        </p:nvSpPr>
        <p:spPr>
          <a:xfrm>
            <a:off x="539750" y="981075"/>
            <a:ext cx="8270875" cy="51117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>
                <a:ea typeface="新細明體" pitchFamily="18" charset="-120"/>
              </a:rPr>
              <a:t>Start:  5, 9, 4, 3</a:t>
            </a:r>
          </a:p>
          <a:p>
            <a:pPr>
              <a:buFont typeface="Wingdings" pitchFamily="2" charset="2"/>
              <a:buNone/>
            </a:pPr>
            <a:r>
              <a:rPr lang="en-US" altLang="zh-TW">
                <a:ea typeface="新細明體" pitchFamily="18" charset="-120"/>
              </a:rPr>
              <a:t>Even phase:  compare-swap (5,9) and (4,3)</a:t>
            </a:r>
            <a:br>
              <a:rPr lang="en-US" altLang="zh-TW">
                <a:ea typeface="新細明體" pitchFamily="18" charset="-120"/>
              </a:rPr>
            </a:br>
            <a:r>
              <a:rPr lang="en-US" altLang="zh-TW">
                <a:ea typeface="新細明體" pitchFamily="18" charset="-120"/>
              </a:rPr>
              <a:t> getting the list  5, 9, 3, 4</a:t>
            </a:r>
          </a:p>
          <a:p>
            <a:pPr>
              <a:buFont typeface="Wingdings" pitchFamily="2" charset="2"/>
              <a:buNone/>
            </a:pPr>
            <a:r>
              <a:rPr lang="en-US" altLang="zh-TW">
                <a:ea typeface="新細明體" pitchFamily="18" charset="-120"/>
              </a:rPr>
              <a:t>Odd phase:  compare-swap (9,3)</a:t>
            </a:r>
            <a:br>
              <a:rPr lang="en-US" altLang="zh-TW">
                <a:ea typeface="新細明體" pitchFamily="18" charset="-120"/>
              </a:rPr>
            </a:br>
            <a:r>
              <a:rPr lang="en-US" altLang="zh-TW">
                <a:ea typeface="新細明體" pitchFamily="18" charset="-120"/>
              </a:rPr>
              <a:t>getting the list  5, 3, 9, 4</a:t>
            </a:r>
          </a:p>
          <a:p>
            <a:pPr>
              <a:buFont typeface="Wingdings" pitchFamily="2" charset="2"/>
              <a:buNone/>
            </a:pPr>
            <a:r>
              <a:rPr lang="en-US" altLang="zh-TW">
                <a:ea typeface="新細明體" pitchFamily="18" charset="-120"/>
              </a:rPr>
              <a:t>Even phase:  compare-swap (5,3) and (9,4)</a:t>
            </a:r>
            <a:br>
              <a:rPr lang="en-US" altLang="zh-TW">
                <a:ea typeface="新細明體" pitchFamily="18" charset="-120"/>
              </a:rPr>
            </a:br>
            <a:r>
              <a:rPr lang="en-US" altLang="zh-TW">
                <a:ea typeface="新細明體" pitchFamily="18" charset="-120"/>
              </a:rPr>
              <a:t> getting the list  3, 5, 4, 9</a:t>
            </a:r>
          </a:p>
          <a:p>
            <a:pPr>
              <a:buFont typeface="Wingdings" pitchFamily="2" charset="2"/>
              <a:buNone/>
            </a:pPr>
            <a:r>
              <a:rPr lang="en-US" altLang="zh-TW">
                <a:ea typeface="新細明體" pitchFamily="18" charset="-120"/>
              </a:rPr>
              <a:t>Odd phase:  compare-swap (5,4)</a:t>
            </a:r>
            <a:br>
              <a:rPr lang="en-US" altLang="zh-TW">
                <a:ea typeface="新細明體" pitchFamily="18" charset="-120"/>
              </a:rPr>
            </a:br>
            <a:r>
              <a:rPr lang="en-US" altLang="zh-TW">
                <a:ea typeface="新細明體" pitchFamily="18" charset="-120"/>
              </a:rPr>
              <a:t>getting the list  3, 4, 5, 9</a:t>
            </a:r>
          </a:p>
          <a:p>
            <a:pPr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94227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Serial odd-even transposition sort</a:t>
            </a:r>
          </a:p>
        </p:txBody>
      </p:sp>
      <p:pic>
        <p:nvPicPr>
          <p:cNvPr id="1280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908050"/>
            <a:ext cx="51847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4707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 dependence (</a:t>
            </a:r>
            <a:r>
              <a:rPr lang="en-US" altLang="zh-TW" dirty="0">
                <a:ea typeface="新細明體" pitchFamily="18" charset="-120"/>
              </a:rPr>
              <a:t>odd-even transposition sort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283351" y="1556792"/>
            <a:ext cx="0" cy="38884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851303" y="5229200"/>
            <a:ext cx="396044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3528" y="139308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phase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08773" y="5260558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i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53481" y="23902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53481" y="30076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53481" y="485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53481" y="42424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853481" y="36250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546509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117008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711074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341144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935210" y="52794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3955302" y="4900518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2731166" y="4900518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1629796" y="4900518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848333" y="17728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67" name="橢圓 66"/>
          <p:cNvSpPr/>
          <p:nvPr/>
        </p:nvSpPr>
        <p:spPr>
          <a:xfrm>
            <a:off x="2731166" y="4289380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629796" y="4289380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3955302" y="3678241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2731166" y="3678241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1629796" y="3678241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2731166" y="3067102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1629796" y="3067102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3955302" y="2455963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/>
          <p:cNvSpPr/>
          <p:nvPr/>
        </p:nvSpPr>
        <p:spPr>
          <a:xfrm>
            <a:off x="2731166" y="2455963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/>
          <p:cNvSpPr/>
          <p:nvPr/>
        </p:nvSpPr>
        <p:spPr>
          <a:xfrm>
            <a:off x="1629796" y="2455963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2731166" y="1844824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1629796" y="1844824"/>
            <a:ext cx="21602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43" idx="0"/>
            <a:endCxn id="68" idx="4"/>
          </p:cNvCxnSpPr>
          <p:nvPr/>
        </p:nvCxnSpPr>
        <p:spPr>
          <a:xfrm flipV="1">
            <a:off x="1737808" y="4474046"/>
            <a:ext cx="0" cy="426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39" idx="0"/>
            <a:endCxn id="68" idx="4"/>
          </p:cNvCxnSpPr>
          <p:nvPr/>
        </p:nvCxnSpPr>
        <p:spPr>
          <a:xfrm flipH="1" flipV="1">
            <a:off x="1737808" y="4474046"/>
            <a:ext cx="1101370" cy="426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9" idx="0"/>
            <a:endCxn id="67" idx="4"/>
          </p:cNvCxnSpPr>
          <p:nvPr/>
        </p:nvCxnSpPr>
        <p:spPr>
          <a:xfrm flipV="1">
            <a:off x="2839178" y="4474046"/>
            <a:ext cx="0" cy="426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5" idx="0"/>
            <a:endCxn id="67" idx="4"/>
          </p:cNvCxnSpPr>
          <p:nvPr/>
        </p:nvCxnSpPr>
        <p:spPr>
          <a:xfrm flipH="1" flipV="1">
            <a:off x="2839178" y="4474046"/>
            <a:ext cx="1224136" cy="426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68" idx="0"/>
            <a:endCxn id="72" idx="4"/>
          </p:cNvCxnSpPr>
          <p:nvPr/>
        </p:nvCxnSpPr>
        <p:spPr>
          <a:xfrm flipV="1">
            <a:off x="1737808" y="3862907"/>
            <a:ext cx="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67" idx="0"/>
            <a:endCxn id="71" idx="4"/>
          </p:cNvCxnSpPr>
          <p:nvPr/>
        </p:nvCxnSpPr>
        <p:spPr>
          <a:xfrm flipV="1">
            <a:off x="2839178" y="3862907"/>
            <a:ext cx="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67" idx="0"/>
            <a:endCxn id="70" idx="4"/>
          </p:cNvCxnSpPr>
          <p:nvPr/>
        </p:nvCxnSpPr>
        <p:spPr>
          <a:xfrm flipV="1">
            <a:off x="2839178" y="3862907"/>
            <a:ext cx="1224136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72" idx="0"/>
            <a:endCxn id="76" idx="4"/>
          </p:cNvCxnSpPr>
          <p:nvPr/>
        </p:nvCxnSpPr>
        <p:spPr>
          <a:xfrm flipV="1">
            <a:off x="1737808" y="3251768"/>
            <a:ext cx="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71" idx="0"/>
            <a:endCxn id="76" idx="4"/>
          </p:cNvCxnSpPr>
          <p:nvPr/>
        </p:nvCxnSpPr>
        <p:spPr>
          <a:xfrm flipH="1" flipV="1">
            <a:off x="1737808" y="3251768"/>
            <a:ext cx="110137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71" idx="0"/>
            <a:endCxn id="75" idx="4"/>
          </p:cNvCxnSpPr>
          <p:nvPr/>
        </p:nvCxnSpPr>
        <p:spPr>
          <a:xfrm flipV="1">
            <a:off x="2839178" y="3251768"/>
            <a:ext cx="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70" idx="0"/>
            <a:endCxn id="75" idx="4"/>
          </p:cNvCxnSpPr>
          <p:nvPr/>
        </p:nvCxnSpPr>
        <p:spPr>
          <a:xfrm flipH="1" flipV="1">
            <a:off x="2839178" y="3251768"/>
            <a:ext cx="1224136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76" idx="0"/>
            <a:endCxn id="83" idx="4"/>
          </p:cNvCxnSpPr>
          <p:nvPr/>
        </p:nvCxnSpPr>
        <p:spPr>
          <a:xfrm flipV="1">
            <a:off x="1737808" y="2640629"/>
            <a:ext cx="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76" idx="0"/>
            <a:endCxn id="81" idx="4"/>
          </p:cNvCxnSpPr>
          <p:nvPr/>
        </p:nvCxnSpPr>
        <p:spPr>
          <a:xfrm flipV="1">
            <a:off x="1737808" y="2640629"/>
            <a:ext cx="110137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>
            <a:stCxn id="75" idx="0"/>
            <a:endCxn id="81" idx="4"/>
          </p:cNvCxnSpPr>
          <p:nvPr/>
        </p:nvCxnSpPr>
        <p:spPr>
          <a:xfrm flipV="1">
            <a:off x="2839178" y="2640629"/>
            <a:ext cx="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>
            <a:stCxn id="75" idx="0"/>
            <a:endCxn id="79" idx="4"/>
          </p:cNvCxnSpPr>
          <p:nvPr/>
        </p:nvCxnSpPr>
        <p:spPr>
          <a:xfrm flipV="1">
            <a:off x="2839178" y="2640629"/>
            <a:ext cx="1224136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stCxn id="83" idx="0"/>
            <a:endCxn id="91" idx="4"/>
          </p:cNvCxnSpPr>
          <p:nvPr/>
        </p:nvCxnSpPr>
        <p:spPr>
          <a:xfrm flipV="1">
            <a:off x="1737808" y="2029490"/>
            <a:ext cx="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stCxn id="81" idx="0"/>
            <a:endCxn id="91" idx="4"/>
          </p:cNvCxnSpPr>
          <p:nvPr/>
        </p:nvCxnSpPr>
        <p:spPr>
          <a:xfrm flipH="1" flipV="1">
            <a:off x="1737808" y="2029490"/>
            <a:ext cx="110137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stCxn id="81" idx="0"/>
            <a:endCxn id="89" idx="4"/>
          </p:cNvCxnSpPr>
          <p:nvPr/>
        </p:nvCxnSpPr>
        <p:spPr>
          <a:xfrm flipV="1">
            <a:off x="2839178" y="2029490"/>
            <a:ext cx="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stCxn id="79" idx="0"/>
            <a:endCxn id="89" idx="4"/>
          </p:cNvCxnSpPr>
          <p:nvPr/>
        </p:nvCxnSpPr>
        <p:spPr>
          <a:xfrm flipH="1" flipV="1">
            <a:off x="2839178" y="2029490"/>
            <a:ext cx="1224136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stCxn id="68" idx="0"/>
            <a:endCxn id="71" idx="4"/>
          </p:cNvCxnSpPr>
          <p:nvPr/>
        </p:nvCxnSpPr>
        <p:spPr>
          <a:xfrm flipV="1">
            <a:off x="1737808" y="3862907"/>
            <a:ext cx="1101370" cy="42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/>
          <p:cNvSpPr txBox="1"/>
          <p:nvPr/>
        </p:nvSpPr>
        <p:spPr>
          <a:xfrm>
            <a:off x="5364088" y="479715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(6, 5), (4, 3), (2, 1)</a:t>
            </a:r>
            <a:endParaRPr lang="zh-TW" altLang="en-US" dirty="0"/>
          </a:p>
        </p:txBody>
      </p:sp>
      <p:sp>
        <p:nvSpPr>
          <p:cNvPr id="156" name="文字方塊 155"/>
          <p:cNvSpPr txBox="1"/>
          <p:nvPr/>
        </p:nvSpPr>
        <p:spPr>
          <a:xfrm>
            <a:off x="5441032" y="414908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5, (6, 3), (4, 1), 2</a:t>
            </a:r>
            <a:endParaRPr lang="zh-TW" altLang="en-US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5364088" y="357301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(5, 3), (6, 1), (4, 2)</a:t>
            </a:r>
            <a:endParaRPr lang="zh-TW" altLang="en-US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5364088" y="234888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(3, 1), (5, 2), (6, 4)</a:t>
            </a:r>
            <a:endParaRPr lang="zh-TW" altLang="en-US" dirty="0"/>
          </a:p>
        </p:txBody>
      </p:sp>
      <p:sp>
        <p:nvSpPr>
          <p:cNvPr id="160" name="文字方塊 159"/>
          <p:cNvSpPr txBox="1"/>
          <p:nvPr/>
        </p:nvSpPr>
        <p:spPr>
          <a:xfrm>
            <a:off x="5441032" y="298766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3, (5, 1), (6, 2), 4</a:t>
            </a:r>
            <a:endParaRPr lang="zh-TW" altLang="en-US" dirty="0"/>
          </a:p>
        </p:txBody>
      </p:sp>
      <p:sp>
        <p:nvSpPr>
          <p:cNvPr id="161" name="文字方塊 160"/>
          <p:cNvSpPr txBox="1"/>
          <p:nvPr/>
        </p:nvSpPr>
        <p:spPr>
          <a:xfrm>
            <a:off x="5441032" y="177281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1, (3, 2), (5, 4), 6</a:t>
            </a:r>
            <a:endParaRPr lang="zh-TW" altLang="en-US" dirty="0"/>
          </a:p>
        </p:txBody>
      </p:sp>
      <p:sp>
        <p:nvSpPr>
          <p:cNvPr id="162" name="文字方塊 161"/>
          <p:cNvSpPr txBox="1"/>
          <p:nvPr/>
        </p:nvSpPr>
        <p:spPr>
          <a:xfrm>
            <a:off x="5594920" y="126876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1, 2, 3, 4, 5, 6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46509" y="4797152"/>
            <a:ext cx="27016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1547664" y="4221088"/>
            <a:ext cx="27016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1547664" y="3635732"/>
            <a:ext cx="27016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547664" y="2996952"/>
            <a:ext cx="27016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1547664" y="2411596"/>
            <a:ext cx="27016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1547664" y="1772816"/>
            <a:ext cx="27016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79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2" grpId="0" animBg="1"/>
      <p:bldP spid="65" grpId="0" animBg="1"/>
      <p:bldP spid="66" grpId="0" animBg="1"/>
      <p:bldP spid="69" grpId="0" animBg="1"/>
      <p:bldP spid="7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Parallel odd-even transposition sort</a:t>
            </a:r>
          </a:p>
        </p:txBody>
      </p:sp>
      <p:pic>
        <p:nvPicPr>
          <p:cNvPr id="1300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82486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411760" y="2924944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(                                     )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68167" y="2924944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(                                     )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1983" y="3212976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(                                     )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11760" y="3532946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(                                     )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36096" y="3532946"/>
            <a:ext cx="324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(                                         )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64383" y="3820978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(                                     )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Pseudo-code</a:t>
            </a:r>
          </a:p>
        </p:txBody>
      </p:sp>
      <p:pic>
        <p:nvPicPr>
          <p:cNvPr id="1310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74898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6052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802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Compute_partner</a:t>
            </a:r>
          </a:p>
        </p:txBody>
      </p:sp>
      <p:pic>
        <p:nvPicPr>
          <p:cNvPr id="1321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23950"/>
            <a:ext cx="792003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05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Communicators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73463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5" descr="buildings,business,businessmen,cities,cityscapes,hierarchies,males,metaphors,metropolitan areas,pecking orders,people,persons,ranks,skylines,skyscra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477341"/>
            <a:ext cx="20891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31913" y="2636838"/>
            <a:ext cx="60039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number  of processes in the communicator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1413" y="4868863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(the process making this call)</a:t>
            </a:r>
          </a:p>
        </p:txBody>
      </p:sp>
      <p:sp>
        <p:nvSpPr>
          <p:cNvPr id="17417" name="Freeform 10"/>
          <p:cNvSpPr>
            <a:spLocks noChangeArrowheads="1"/>
          </p:cNvSpPr>
          <p:nvPr/>
        </p:nvSpPr>
        <p:spPr bwMode="auto">
          <a:xfrm>
            <a:off x="3681413" y="2365375"/>
            <a:ext cx="512762" cy="369888"/>
          </a:xfrm>
          <a:custGeom>
            <a:avLst/>
            <a:gdLst>
              <a:gd name="T0" fmla="*/ 149996 w 512378"/>
              <a:gd name="T1" fmla="*/ 345716 h 370489"/>
              <a:gd name="T2" fmla="*/ 497357 w 512378"/>
              <a:gd name="T3" fmla="*/ 345716 h 370489"/>
              <a:gd name="T4" fmla="*/ 55261 w 512378"/>
              <a:gd name="T5" fmla="*/ 204287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7418" name="Freeform 11"/>
          <p:cNvSpPr>
            <a:spLocks noChangeArrowheads="1"/>
          </p:cNvSpPr>
          <p:nvPr/>
        </p:nvSpPr>
        <p:spPr bwMode="auto">
          <a:xfrm>
            <a:off x="3635375" y="4724400"/>
            <a:ext cx="512763" cy="371475"/>
          </a:xfrm>
          <a:custGeom>
            <a:avLst/>
            <a:gdLst>
              <a:gd name="T0" fmla="*/ 149998 w 512378"/>
              <a:gd name="T1" fmla="*/ 348690 h 370489"/>
              <a:gd name="T2" fmla="*/ 497359 w 512378"/>
              <a:gd name="T3" fmla="*/ 348690 h 370489"/>
              <a:gd name="T4" fmla="*/ 55261 w 512378"/>
              <a:gd name="T5" fmla="*/ 206043 h 370489"/>
              <a:gd name="T6" fmla="*/ 165785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7942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Safety in MPI programs</a:t>
            </a: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The MPI standard allows MPI_Send to behave in two different ways: </a:t>
            </a:r>
          </a:p>
          <a:p>
            <a:pPr lvl="1"/>
            <a:r>
              <a:rPr lang="en-US" altLang="zh-TW">
                <a:ea typeface="新細明體" pitchFamily="18" charset="-120"/>
              </a:rPr>
              <a:t>it can simply copy the message into an MPI managed buffer and return, </a:t>
            </a:r>
          </a:p>
          <a:p>
            <a:pPr lvl="1"/>
            <a:r>
              <a:rPr lang="en-US" altLang="zh-TW">
                <a:ea typeface="新細明體" pitchFamily="18" charset="-120"/>
              </a:rPr>
              <a:t>or it can block until the matching call to MPI_Recv starts.</a:t>
            </a:r>
          </a:p>
        </p:txBody>
      </p:sp>
    </p:spTree>
    <p:extLst>
      <p:ext uri="{BB962C8B-B14F-4D97-AF65-F5344CB8AC3E}">
        <p14:creationId xmlns:p14="http://schemas.microsoft.com/office/powerpoint/2010/main" val="29689086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Safety in MPI programs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Many implementations of MPI set a threshold at which the system switches from buffering to blocking. </a:t>
            </a:r>
          </a:p>
          <a:p>
            <a:r>
              <a:rPr lang="en-US" altLang="zh-TW">
                <a:ea typeface="新細明體" pitchFamily="18" charset="-120"/>
              </a:rPr>
              <a:t>Relatively small messages will be buffered by MPI_Send.</a:t>
            </a:r>
          </a:p>
          <a:p>
            <a:r>
              <a:rPr lang="en-US" altLang="zh-TW">
                <a:ea typeface="新細明體" pitchFamily="18" charset="-120"/>
              </a:rPr>
              <a:t>Larger messages, will cause it to block.</a:t>
            </a:r>
          </a:p>
        </p:txBody>
      </p:sp>
    </p:spTree>
    <p:extLst>
      <p:ext uri="{BB962C8B-B14F-4D97-AF65-F5344CB8AC3E}">
        <p14:creationId xmlns:p14="http://schemas.microsoft.com/office/powerpoint/2010/main" val="35479015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Safety in MPI programs</a:t>
            </a:r>
          </a:p>
        </p:txBody>
      </p:sp>
      <p:sp>
        <p:nvSpPr>
          <p:cNvPr id="135171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671887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If the MPI_Send executed by each process blocks, no process will be able to start executing a call to MPI_Recv, and the program will hang or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deadlock</a:t>
            </a:r>
            <a:r>
              <a:rPr lang="en-US" altLang="zh-TW">
                <a:ea typeface="新細明體" pitchFamily="18" charset="-120"/>
              </a:rPr>
              <a:t>.</a:t>
            </a:r>
            <a:br>
              <a:rPr lang="en-US" altLang="zh-TW">
                <a:ea typeface="新細明體" pitchFamily="18" charset="-120"/>
              </a:rPr>
            </a:b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Each process is blocked waiting for an event that will never happen.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5600" y="5445125"/>
            <a:ext cx="27543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latin typeface="+mn-lt"/>
              </a:rPr>
              <a:t>(see pseudo-code)</a:t>
            </a:r>
          </a:p>
        </p:txBody>
      </p:sp>
    </p:spTree>
    <p:extLst>
      <p:ext uri="{BB962C8B-B14F-4D97-AF65-F5344CB8AC3E}">
        <p14:creationId xmlns:p14="http://schemas.microsoft.com/office/powerpoint/2010/main" val="31564555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Safety in MPI programs</a:t>
            </a:r>
          </a:p>
        </p:txBody>
      </p:sp>
      <p:sp>
        <p:nvSpPr>
          <p:cNvPr id="136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program that relies on MPI provided buffering is said to be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unsafe</a:t>
            </a:r>
            <a:r>
              <a:rPr lang="en-US" altLang="zh-TW">
                <a:ea typeface="新細明體" pitchFamily="18" charset="-120"/>
              </a:rPr>
              <a:t>. </a:t>
            </a:r>
          </a:p>
          <a:p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Such a program may run without problems for various sets of input, but it may hang or crash with other sets.</a:t>
            </a:r>
          </a:p>
        </p:txBody>
      </p:sp>
    </p:spTree>
    <p:extLst>
      <p:ext uri="{BB962C8B-B14F-4D97-AF65-F5344CB8AC3E}">
        <p14:creationId xmlns:p14="http://schemas.microsoft.com/office/powerpoint/2010/main" val="29661346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>
            <a:normAutofit fontScale="90000"/>
          </a:bodyPr>
          <a:lstStyle/>
          <a:p>
            <a:r>
              <a:rPr lang="en-US" altLang="zh-TW">
                <a:ea typeface="新細明體" pitchFamily="18" charset="-120"/>
              </a:rPr>
              <a:t>MPI_Ssend</a:t>
            </a:r>
          </a:p>
        </p:txBody>
      </p:sp>
      <p:sp>
        <p:nvSpPr>
          <p:cNvPr id="137219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08287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An alternative to MPI_Send defined by the MPI standard.</a:t>
            </a:r>
          </a:p>
          <a:p>
            <a:r>
              <a:rPr lang="en-US" altLang="zh-TW">
                <a:ea typeface="新細明體" pitchFamily="18" charset="-120"/>
              </a:rPr>
              <a:t>The extra “s” stands for synchronous and MPI_Ssend is guaranteed to block until the matching receive starts.</a:t>
            </a:r>
          </a:p>
        </p:txBody>
      </p:sp>
      <p:grpSp>
        <p:nvGrpSpPr>
          <p:cNvPr id="137221" name="Group 6"/>
          <p:cNvGrpSpPr>
            <a:grpSpLocks/>
          </p:cNvGrpSpPr>
          <p:nvPr/>
        </p:nvGrpSpPr>
        <p:grpSpPr bwMode="auto">
          <a:xfrm>
            <a:off x="1619250" y="3860800"/>
            <a:ext cx="5656263" cy="2232025"/>
            <a:chOff x="1547664" y="3861048"/>
            <a:chExt cx="5296272" cy="1811263"/>
          </a:xfrm>
        </p:grpSpPr>
        <p:pic>
          <p:nvPicPr>
            <p:cNvPr id="1372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861048"/>
              <a:ext cx="5181600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4653136"/>
              <a:ext cx="4648200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7935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Restructuring communication</a:t>
            </a:r>
          </a:p>
        </p:txBody>
      </p:sp>
      <p:pic>
        <p:nvPicPr>
          <p:cNvPr id="138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75993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57563"/>
            <a:ext cx="8180387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6" name="Freeform 5"/>
          <p:cNvSpPr>
            <a:spLocks noChangeArrowheads="1"/>
          </p:cNvSpPr>
          <p:nvPr/>
        </p:nvSpPr>
        <p:spPr bwMode="auto">
          <a:xfrm>
            <a:off x="3454400" y="2305050"/>
            <a:ext cx="585788" cy="1016000"/>
          </a:xfrm>
          <a:custGeom>
            <a:avLst/>
            <a:gdLst>
              <a:gd name="T0" fmla="*/ 58871 w 585536"/>
              <a:gd name="T1" fmla="*/ 37432 h 1016001"/>
              <a:gd name="T2" fmla="*/ 492382 w 585536"/>
              <a:gd name="T3" fmla="*/ 37432 h 1016001"/>
              <a:gd name="T4" fmla="*/ 74927 w 585536"/>
              <a:gd name="T5" fmla="*/ 262022 h 1016001"/>
              <a:gd name="T6" fmla="*/ 492382 w 585536"/>
              <a:gd name="T7" fmla="*/ 310148 h 1016001"/>
              <a:gd name="T8" fmla="*/ 10705 w 585536"/>
              <a:gd name="T9" fmla="*/ 534736 h 1016001"/>
              <a:gd name="T10" fmla="*/ 556604 w 585536"/>
              <a:gd name="T11" fmla="*/ 566820 h 1016001"/>
              <a:gd name="T12" fmla="*/ 187320 w 585536"/>
              <a:gd name="T13" fmla="*/ 711199 h 1016001"/>
              <a:gd name="T14" fmla="*/ 139152 w 585536"/>
              <a:gd name="T15" fmla="*/ 1015999 h 10160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85536"/>
              <a:gd name="T25" fmla="*/ 0 h 1016001"/>
              <a:gd name="T26" fmla="*/ 585536 w 585536"/>
              <a:gd name="T27" fmla="*/ 1016001 h 101600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85536" h="1016001">
                <a:moveTo>
                  <a:pt x="58821" y="37432"/>
                </a:moveTo>
                <a:cubicBezTo>
                  <a:pt x="274052" y="18716"/>
                  <a:pt x="489284" y="0"/>
                  <a:pt x="491958" y="37432"/>
                </a:cubicBezTo>
                <a:cubicBezTo>
                  <a:pt x="494632" y="74864"/>
                  <a:pt x="74863" y="216569"/>
                  <a:pt x="74863" y="262022"/>
                </a:cubicBezTo>
                <a:cubicBezTo>
                  <a:pt x="74863" y="307475"/>
                  <a:pt x="502653" y="264695"/>
                  <a:pt x="491958" y="310148"/>
                </a:cubicBezTo>
                <a:cubicBezTo>
                  <a:pt x="481263" y="355601"/>
                  <a:pt x="0" y="491959"/>
                  <a:pt x="10695" y="534738"/>
                </a:cubicBezTo>
                <a:cubicBezTo>
                  <a:pt x="21390" y="577517"/>
                  <a:pt x="526716" y="537412"/>
                  <a:pt x="556126" y="566822"/>
                </a:cubicBezTo>
                <a:cubicBezTo>
                  <a:pt x="585536" y="596232"/>
                  <a:pt x="256674" y="636338"/>
                  <a:pt x="187158" y="711201"/>
                </a:cubicBezTo>
                <a:cubicBezTo>
                  <a:pt x="117642" y="786064"/>
                  <a:pt x="128337" y="901032"/>
                  <a:pt x="139032" y="1016001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2808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>
            <a:normAutofit fontScale="90000"/>
          </a:bodyPr>
          <a:lstStyle/>
          <a:p>
            <a:r>
              <a:rPr lang="en-US" altLang="zh-TW">
                <a:ea typeface="新細明體" pitchFamily="18" charset="-120"/>
              </a:rPr>
              <a:t>MPI_Sendrecv</a:t>
            </a:r>
          </a:p>
        </p:txBody>
      </p:sp>
      <p:sp>
        <p:nvSpPr>
          <p:cNvPr id="139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>
                <a:ea typeface="新細明體" pitchFamily="18" charset="-120"/>
              </a:rPr>
              <a:t>An alternative to scheduling the communications ourselves. </a:t>
            </a:r>
          </a:p>
          <a:p>
            <a:r>
              <a:rPr lang="en-US" altLang="zh-TW">
                <a:ea typeface="新細明體" pitchFamily="18" charset="-120"/>
              </a:rPr>
              <a:t>Carries out a blocking send and a receive in a single call. </a:t>
            </a:r>
          </a:p>
          <a:p>
            <a:r>
              <a:rPr lang="en-US" altLang="zh-TW">
                <a:ea typeface="新細明體" pitchFamily="18" charset="-120"/>
              </a:rPr>
              <a:t>The dest and the source can be the same or different. </a:t>
            </a:r>
          </a:p>
          <a:p>
            <a:r>
              <a:rPr lang="en-US" altLang="zh-TW">
                <a:ea typeface="新細明體" pitchFamily="18" charset="-120"/>
              </a:rPr>
              <a:t>Especially useful because MPI schedules the communications so that the program won’t hang or crash.</a:t>
            </a:r>
          </a:p>
        </p:txBody>
      </p:sp>
    </p:spTree>
    <p:extLst>
      <p:ext uri="{BB962C8B-B14F-4D97-AF65-F5344CB8AC3E}">
        <p14:creationId xmlns:p14="http://schemas.microsoft.com/office/powerpoint/2010/main" val="24909122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>
            <a:normAutofit fontScale="90000"/>
          </a:bodyPr>
          <a:lstStyle/>
          <a:p>
            <a:r>
              <a:rPr lang="en-US" altLang="zh-TW">
                <a:ea typeface="新細明體" pitchFamily="18" charset="-120"/>
              </a:rPr>
              <a:t>MPI_Sendrecv</a:t>
            </a:r>
          </a:p>
        </p:txBody>
      </p:sp>
      <p:grpSp>
        <p:nvGrpSpPr>
          <p:cNvPr id="140292" name="Group 7"/>
          <p:cNvGrpSpPr>
            <a:grpSpLocks/>
          </p:cNvGrpSpPr>
          <p:nvPr/>
        </p:nvGrpSpPr>
        <p:grpSpPr bwMode="auto">
          <a:xfrm>
            <a:off x="539750" y="981075"/>
            <a:ext cx="7632700" cy="4895850"/>
            <a:chOff x="1043608" y="1268760"/>
            <a:chExt cx="5619750" cy="3293343"/>
          </a:xfrm>
        </p:grpSpPr>
        <p:pic>
          <p:nvPicPr>
            <p:cNvPr id="14029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268760"/>
              <a:ext cx="5619750" cy="16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29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780928"/>
              <a:ext cx="4848225" cy="178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13830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Safe communication with five processes</a:t>
            </a:r>
          </a:p>
        </p:txBody>
      </p:sp>
      <p:pic>
        <p:nvPicPr>
          <p:cNvPr id="141316" name="Picture 2" descr="f03-13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557338"/>
            <a:ext cx="5081588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0324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81987" cy="584200"/>
          </a:xfrm>
        </p:spPr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Parallel odd-even transposition sort</a:t>
            </a:r>
          </a:p>
        </p:txBody>
      </p:sp>
      <p:pic>
        <p:nvPicPr>
          <p:cNvPr id="142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849313"/>
            <a:ext cx="554355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6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SPMD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Single-Program Multiple-Data</a:t>
            </a:r>
          </a:p>
          <a:p>
            <a:r>
              <a:rPr lang="en-US" altLang="zh-TW">
                <a:ea typeface="新細明體" pitchFamily="18" charset="-120"/>
              </a:rPr>
              <a:t>We compile </a:t>
            </a:r>
            <a:r>
              <a:rPr lang="en-US" altLang="zh-TW" u="sng">
                <a:ea typeface="新細明體" pitchFamily="18" charset="-120"/>
              </a:rPr>
              <a:t>one</a:t>
            </a:r>
            <a:r>
              <a:rPr lang="en-US" altLang="zh-TW">
                <a:ea typeface="新細明體" pitchFamily="18" charset="-120"/>
              </a:rPr>
              <a:t> program.</a:t>
            </a:r>
          </a:p>
          <a:p>
            <a:r>
              <a:rPr lang="en-US" altLang="zh-TW">
                <a:ea typeface="新細明體" pitchFamily="18" charset="-120"/>
              </a:rPr>
              <a:t>Process 0 does something different.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Receives messages and prints them while the other processes do the work.</a:t>
            </a:r>
            <a:br>
              <a:rPr lang="en-US" altLang="zh-TW">
                <a:ea typeface="新細明體" pitchFamily="18" charset="-120"/>
              </a:rPr>
            </a:b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The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if-else</a:t>
            </a:r>
            <a:r>
              <a:rPr lang="en-US" altLang="zh-TW">
                <a:ea typeface="新細明體" pitchFamily="18" charset="-120"/>
              </a:rPr>
              <a:t> construct makes our program SPMD.</a:t>
            </a:r>
          </a:p>
        </p:txBody>
      </p:sp>
    </p:spTree>
    <p:extLst>
      <p:ext uri="{BB962C8B-B14F-4D97-AF65-F5344CB8AC3E}">
        <p14:creationId xmlns:p14="http://schemas.microsoft.com/office/powerpoint/2010/main" val="17563313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Run-times of parallel odd-even sort</a:t>
            </a:r>
          </a:p>
        </p:txBody>
      </p:sp>
      <p:pic>
        <p:nvPicPr>
          <p:cNvPr id="143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84313"/>
            <a:ext cx="7056438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11638" y="5084763"/>
            <a:ext cx="33131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(times are in milliseconds)</a:t>
            </a:r>
          </a:p>
        </p:txBody>
      </p:sp>
    </p:spTree>
    <p:extLst>
      <p:ext uri="{BB962C8B-B14F-4D97-AF65-F5344CB8AC3E}">
        <p14:creationId xmlns:p14="http://schemas.microsoft.com/office/powerpoint/2010/main" val="19496670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Times New Roman" pitchFamily="18" charset="0"/>
                <a:cs typeface="Times New Roman" pitchFamily="18" charset="0"/>
              </a:rPr>
              <a:t>Non-blocking Communication</a:t>
            </a: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Call returns immediately without knowing if the operation has been completed.</a:t>
            </a:r>
          </a:p>
          <a:p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Allows you to overlap other computation while testing for the operation to be completed.</a:t>
            </a:r>
          </a:p>
          <a:p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Less possibility of deadlocking code.</a:t>
            </a:r>
          </a:p>
          <a:p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Used with </a:t>
            </a:r>
            <a:r>
              <a:rPr lang="en-US" altLang="zh-TW" sz="3000" dirty="0" err="1">
                <a:latin typeface="Times New Roman" pitchFamily="18" charset="0"/>
                <a:cs typeface="Times New Roman" pitchFamily="18" charset="0"/>
              </a:rPr>
              <a:t>MPI_Wait</a:t>
            </a:r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altLang="zh-TW" sz="3000" dirty="0" err="1">
                <a:latin typeface="Times New Roman" pitchFamily="18" charset="0"/>
                <a:cs typeface="Times New Roman" pitchFamily="18" charset="0"/>
              </a:rPr>
              <a:t>MPI_Test</a:t>
            </a:r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altLang="zh-TW" sz="3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99592" y="4869160"/>
          <a:ext cx="6532436" cy="1371600"/>
        </p:xfrm>
        <a:graphic>
          <a:graphicData uri="http://schemas.openxmlformats.org/drawingml/2006/table">
            <a:tbl>
              <a:tblPr/>
              <a:tblGrid>
                <a:gridCol w="4115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Type of communication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MPI function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0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Non-blocking send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Nob-blocking</a:t>
                      </a:r>
                      <a:r>
                        <a:rPr lang="en-US" altLang="zh-TW" sz="3000" kern="100" baseline="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receive</a:t>
                      </a:r>
                      <a:endParaRPr lang="en-US" altLang="zh-TW" sz="3000" kern="100" dirty="0"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000" kern="100" dirty="0" err="1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MPI_Isend</a:t>
                      </a:r>
                      <a:endParaRPr lang="en-US" sz="30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kern="100" dirty="0" err="1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MPI_Irecv</a:t>
                      </a:r>
                      <a:endParaRPr lang="en-US" altLang="zh-TW" sz="3000" kern="100" dirty="0"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680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err="1">
                <a:latin typeface="Times New Roman" pitchFamily="18" charset="0"/>
                <a:cs typeface="Times New Roman" pitchFamily="18" charset="0"/>
              </a:rPr>
              <a:t>MPI_Isend</a:t>
            </a: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2000"/>
            <a:ext cx="8229600" cy="4869312"/>
          </a:xfrm>
        </p:spPr>
        <p:txBody>
          <a:bodyPr/>
          <a:lstStyle/>
          <a:p>
            <a:pPr>
              <a:buNone/>
            </a:pP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data[], count,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dest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, tag, err;</a:t>
            </a:r>
          </a:p>
          <a:p>
            <a:pPr>
              <a:buNone/>
            </a:pP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MPI_Datatype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, type; 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MPI_Comm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comm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; 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MPI_Request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request;</a:t>
            </a:r>
          </a:p>
          <a:p>
            <a:pPr>
              <a:buNone/>
            </a:pP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err =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MPI_Isend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( &amp;data, count, type,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dest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, tag,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comm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, &amp;request);</a:t>
            </a:r>
          </a:p>
          <a:p>
            <a:pPr>
              <a:buNone/>
            </a:pPr>
            <a:endParaRPr lang="en-US" altLang="zh-TW" sz="20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27584" y="3068960"/>
          <a:ext cx="7946009" cy="2346960"/>
        </p:xfrm>
        <a:graphic>
          <a:graphicData uri="http://schemas.openxmlformats.org/drawingml/2006/table">
            <a:tbl>
              <a:tblPr/>
              <a:tblGrid>
                <a:gridCol w="108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6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Data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Data</a:t>
                      </a: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which can be a scalar variable or an array.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count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An amount of data, if </a:t>
                      </a: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count</a:t>
                      </a: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&gt;1, then </a:t>
                      </a: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Data</a:t>
                      </a: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must be an array.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type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Data type.</a:t>
                      </a:r>
                      <a:endParaRPr lang="zh-TW" sz="2200" kern="10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dest</a:t>
                      </a:r>
                      <a:endParaRPr lang="zh-TW" sz="2200" i="1" kern="10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CPU id which receive data.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tag</a:t>
                      </a:r>
                      <a:endParaRPr lang="zh-TW" sz="2200" i="1" kern="10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Message identifier.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200" i="1" kern="100" dirty="0" err="1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comm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Communicator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request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The serial number of this transmission.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67544" y="1556792"/>
            <a:ext cx="8208912" cy="12241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029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err="1">
                <a:latin typeface="Times New Roman" pitchFamily="18" charset="0"/>
                <a:cs typeface="Times New Roman" pitchFamily="18" charset="0"/>
              </a:rPr>
              <a:t>MPI_Irecv</a:t>
            </a: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data[], count,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, tag, err;</a:t>
            </a:r>
          </a:p>
          <a:p>
            <a:pPr>
              <a:buNone/>
            </a:pP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MPI_Datatype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type; 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MPI_Comm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comm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; 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MPI_Request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request;</a:t>
            </a:r>
          </a:p>
          <a:p>
            <a:pPr>
              <a:buNone/>
            </a:pP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err =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MPI_Irecv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( &amp;data, count, type,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, tag,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comm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, &amp;request);</a:t>
            </a:r>
          </a:p>
          <a:p>
            <a:endParaRPr lang="en-US" altLang="zh-TW" sz="20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556792"/>
            <a:ext cx="8208912" cy="12241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7584" y="3068960"/>
          <a:ext cx="7946009" cy="2354264"/>
        </p:xfrm>
        <a:graphic>
          <a:graphicData uri="http://schemas.openxmlformats.org/drawingml/2006/table">
            <a:tbl>
              <a:tblPr/>
              <a:tblGrid>
                <a:gridCol w="108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6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Data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Data</a:t>
                      </a: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which can be a scalar variable or an array.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count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An amount of data, if </a:t>
                      </a: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count</a:t>
                      </a: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&gt;1, then </a:t>
                      </a: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Data</a:t>
                      </a: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must be an array.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type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Data type.</a:t>
                      </a:r>
                      <a:endParaRPr lang="zh-TW" sz="2200" kern="10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src </a:t>
                      </a:r>
                      <a:endParaRPr lang="zh-TW" sz="2200" i="1" kern="10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52585" marR="52585" marT="73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CPU id which send data. 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52585" marR="52585" marT="730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tag</a:t>
                      </a:r>
                      <a:endParaRPr lang="zh-TW" sz="2200" i="1" kern="10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Message identifier.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200" i="1" kern="100" dirty="0" err="1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comm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Communicator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request</a:t>
                      </a:r>
                      <a:endParaRPr lang="zh-TW" sz="2200" i="1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The serial number of this transmission.</a:t>
                      </a:r>
                      <a:endParaRPr lang="zh-TW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5594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err="1">
                <a:latin typeface="Times New Roman" pitchFamily="18" charset="0"/>
                <a:cs typeface="Times New Roman" pitchFamily="18" charset="0"/>
              </a:rPr>
              <a:t>MPI_Wait</a:t>
            </a: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20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Used for both sender and receiver of non-blocking communications.</a:t>
            </a:r>
          </a:p>
          <a:p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On the receive side, receiving process blocks until message is received, under programmer control.</a:t>
            </a:r>
          </a:p>
          <a:p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On the sending side, sending process blocks until send operation completes, at which time the message buffer is available for re-use.</a:t>
            </a:r>
          </a:p>
          <a:p>
            <a:endParaRPr lang="en-US" altLang="zh-TW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TW" sz="2200" i="1" dirty="0" err="1">
                <a:latin typeface="Times New Roman" pitchFamily="18" charset="0"/>
                <a:cs typeface="Times New Roman" pitchFamily="18" charset="0"/>
              </a:rPr>
              <a:t>MPI_Request</a:t>
            </a:r>
            <a:r>
              <a:rPr lang="en-US" altLang="zh-TW" sz="2200" i="1" dirty="0">
                <a:latin typeface="Times New Roman" pitchFamily="18" charset="0"/>
                <a:cs typeface="Times New Roman" pitchFamily="18" charset="0"/>
              </a:rPr>
              <a:t> request;  </a:t>
            </a:r>
            <a:r>
              <a:rPr lang="en-US" altLang="zh-TW" sz="2200" i="1" dirty="0" err="1">
                <a:latin typeface="Times New Roman" pitchFamily="18" charset="0"/>
                <a:cs typeface="Times New Roman" pitchFamily="18" charset="0"/>
              </a:rPr>
              <a:t>MPI_Status</a:t>
            </a:r>
            <a:r>
              <a:rPr lang="en-US" altLang="zh-TW" sz="2200" i="1" dirty="0">
                <a:latin typeface="Times New Roman" pitchFamily="18" charset="0"/>
                <a:cs typeface="Times New Roman" pitchFamily="18" charset="0"/>
              </a:rPr>
              <a:t> status;</a:t>
            </a:r>
          </a:p>
          <a:p>
            <a:pPr>
              <a:buNone/>
            </a:pPr>
            <a:r>
              <a:rPr lang="en-US" altLang="zh-TW" sz="2200" i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TW" sz="2200" i="1" dirty="0">
                <a:latin typeface="Times New Roman" pitchFamily="18" charset="0"/>
                <a:cs typeface="Times New Roman" pitchFamily="18" charset="0"/>
              </a:rPr>
              <a:t> err = </a:t>
            </a:r>
            <a:r>
              <a:rPr lang="en-US" altLang="zh-TW" sz="2200" i="1" dirty="0" err="1">
                <a:latin typeface="Times New Roman" pitchFamily="18" charset="0"/>
                <a:cs typeface="Times New Roman" pitchFamily="18" charset="0"/>
              </a:rPr>
              <a:t>MPI_Wait</a:t>
            </a:r>
            <a:r>
              <a:rPr lang="en-US" altLang="zh-TW" sz="2200" i="1" dirty="0">
                <a:latin typeface="Times New Roman" pitchFamily="18" charset="0"/>
                <a:cs typeface="Times New Roman" pitchFamily="18" charset="0"/>
              </a:rPr>
              <a:t>( &amp;request, &amp;status);</a:t>
            </a:r>
          </a:p>
          <a:p>
            <a:endParaRPr lang="en-US" altLang="zh-TW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3861048"/>
            <a:ext cx="8208912" cy="8640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99592" y="5157192"/>
          <a:ext cx="6552728" cy="670560"/>
        </p:xfrm>
        <a:graphic>
          <a:graphicData uri="http://schemas.openxmlformats.org/drawingml/2006/table">
            <a:tbl>
              <a:tblPr/>
              <a:tblGrid>
                <a:gridCol w="1815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request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The</a:t>
                      </a:r>
                      <a:r>
                        <a:rPr lang="en-US" sz="2200" kern="100" baseline="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</a:t>
                      </a:r>
                      <a:r>
                        <a:rPr lang="en-US" sz="2200" i="1" kern="100" baseline="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request</a:t>
                      </a:r>
                      <a:r>
                        <a:rPr lang="en-US" sz="2200" kern="100" baseline="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of using by </a:t>
                      </a:r>
                      <a:r>
                        <a:rPr lang="en-US" sz="2200" i="1" kern="100" baseline="0" dirty="0" err="1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Isend</a:t>
                      </a:r>
                      <a:r>
                        <a:rPr lang="en-US" sz="2200" kern="100" baseline="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and </a:t>
                      </a:r>
                      <a:r>
                        <a:rPr lang="en-US" sz="2200" i="1" kern="100" baseline="0" dirty="0" err="1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Irecv</a:t>
                      </a:r>
                      <a:r>
                        <a:rPr lang="en-US" sz="2200" kern="100" baseline="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.</a:t>
                      </a:r>
                      <a:endParaRPr lang="en-US" sz="22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i="1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status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The result of transmission.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6111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Times New Roman" pitchFamily="18" charset="0"/>
                <a:cs typeface="Times New Roman" pitchFamily="18" charset="0"/>
              </a:rPr>
              <a:t>Non-blocking Communication</a:t>
            </a: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68000"/>
            <a:ext cx="8507288" cy="51573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data = 0,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recv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MPI_Status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stauts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; 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MPI_Request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request;</a:t>
            </a:r>
          </a:p>
          <a:p>
            <a:pPr>
              <a:buNone/>
            </a:pP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if(id == 0) </a:t>
            </a:r>
          </a:p>
          <a:p>
            <a:pPr>
              <a:buNone/>
            </a:pP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MPI_Isend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(&amp;data, 1, MPI_INTEGER, 1, 1, MPI_COMM_WORLD, &amp; request);</a:t>
            </a:r>
          </a:p>
          <a:p>
            <a:pPr>
              <a:buNone/>
            </a:pP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else if(id == 1) </a:t>
            </a:r>
          </a:p>
          <a:p>
            <a:pPr>
              <a:buNone/>
            </a:pP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MPI_Irecv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(&amp;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recv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, 1, MPI_INTEGER, 0, 1, MPI_COMM_WORLD, &amp; request);</a:t>
            </a:r>
          </a:p>
          <a:p>
            <a:pPr>
              <a:buNone/>
            </a:pP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buNone/>
            </a:pP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MPI_Wait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(&amp;request, &amp;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statuts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endParaRPr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1340768"/>
            <a:ext cx="8568952" cy="30963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200574"/>
              </p:ext>
            </p:extLst>
          </p:nvPr>
        </p:nvGraphicFramePr>
        <p:xfrm>
          <a:off x="1187624" y="3268216"/>
          <a:ext cx="3744416" cy="304800"/>
        </p:xfrm>
        <a:graphic>
          <a:graphicData uri="http://schemas.openxmlformats.org/drawingml/2006/table">
            <a:tbl>
              <a:tblPr/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Must compute unrelated</a:t>
                      </a:r>
                      <a:r>
                        <a:rPr lang="en-US" sz="2000" kern="100" baseline="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 with </a:t>
                      </a:r>
                      <a:r>
                        <a:rPr lang="en-US" sz="2000" i="1" kern="100" baseline="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data</a:t>
                      </a:r>
                      <a:r>
                        <a:rPr lang="en-US" sz="2000" kern="100" baseline="0" dirty="0">
                          <a:latin typeface="Times New Roman" pitchFamily="18" charset="0"/>
                          <a:ea typeface="新細明體"/>
                          <a:cs typeface="Times New Roman" pitchFamily="18" charset="0"/>
                        </a:rPr>
                        <a:t>.</a:t>
                      </a:r>
                      <a:endParaRPr lang="en-US" sz="2000" kern="100" dirty="0">
                        <a:latin typeface="Times New Roman" pitchFamily="18" charset="0"/>
                        <a:ea typeface="新細明體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368140"/>
              </p:ext>
            </p:extLst>
          </p:nvPr>
        </p:nvGraphicFramePr>
        <p:xfrm>
          <a:off x="1187624" y="3988296"/>
          <a:ext cx="3096344" cy="304800"/>
        </p:xfrm>
        <a:graphic>
          <a:graphicData uri="http://schemas.openxmlformats.org/drawingml/2006/table">
            <a:tbl>
              <a:tblPr/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Allow to compute with </a:t>
                      </a:r>
                      <a:r>
                        <a:rPr lang="en-US" altLang="zh-TW" sz="2000" i="1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data</a:t>
                      </a:r>
                      <a:r>
                        <a:rPr lang="en-US" altLang="zh-TW" sz="2000" kern="100" dirty="0"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群組 13"/>
          <p:cNvGrpSpPr/>
          <p:nvPr/>
        </p:nvGrpSpPr>
        <p:grpSpPr>
          <a:xfrm>
            <a:off x="323528" y="4653136"/>
            <a:ext cx="720081" cy="432048"/>
            <a:chOff x="683568" y="1916832"/>
            <a:chExt cx="720081" cy="432048"/>
          </a:xfrm>
        </p:grpSpPr>
        <p:sp>
          <p:nvSpPr>
            <p:cNvPr id="15" name="矩形 14"/>
            <p:cNvSpPr/>
            <p:nvPr/>
          </p:nvSpPr>
          <p:spPr>
            <a:xfrm>
              <a:off x="683568" y="1916832"/>
              <a:ext cx="702172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88203" y="1944999"/>
              <a:ext cx="715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CPU</a:t>
              </a:r>
              <a:r>
                <a:rPr lang="en-US" altLang="zh-TW" baseline="-25000" dirty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zh-TW" altLang="en-US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323528" y="5661248"/>
            <a:ext cx="720081" cy="432048"/>
            <a:chOff x="683568" y="1916832"/>
            <a:chExt cx="720081" cy="432048"/>
          </a:xfrm>
        </p:grpSpPr>
        <p:sp>
          <p:nvSpPr>
            <p:cNvPr id="18" name="矩形 17"/>
            <p:cNvSpPr/>
            <p:nvPr/>
          </p:nvSpPr>
          <p:spPr>
            <a:xfrm>
              <a:off x="683568" y="1916832"/>
              <a:ext cx="702172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8203" y="1944999"/>
              <a:ext cx="715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CPU</a:t>
              </a:r>
              <a:r>
                <a:rPr lang="en-US" altLang="zh-TW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TW" altLang="en-US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20" name="直線單箭頭接點 19"/>
          <p:cNvCxnSpPr/>
          <p:nvPr/>
        </p:nvCxnSpPr>
        <p:spPr>
          <a:xfrm>
            <a:off x="1187624" y="5373216"/>
            <a:ext cx="712879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388424" y="515719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time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259632" y="4653136"/>
            <a:ext cx="1224136" cy="432048"/>
            <a:chOff x="323528" y="2420888"/>
            <a:chExt cx="1224136" cy="432048"/>
          </a:xfrm>
        </p:grpSpPr>
        <p:sp>
          <p:nvSpPr>
            <p:cNvPr id="23" name="圓角矩形 22"/>
            <p:cNvSpPr/>
            <p:nvPr/>
          </p:nvSpPr>
          <p:spPr>
            <a:xfrm>
              <a:off x="323528" y="2420888"/>
              <a:ext cx="1224136" cy="432048"/>
            </a:xfrm>
            <a:prstGeom prst="roundRect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70425" y="2445463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latin typeface="Times New Roman" pitchFamily="18" charset="0"/>
                  <a:cs typeface="Times New Roman" pitchFamily="18" charset="0"/>
                </a:rPr>
                <a:t>MPI_Send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5580112" y="5661248"/>
            <a:ext cx="1231837" cy="432048"/>
            <a:chOff x="323528" y="2420888"/>
            <a:chExt cx="1231837" cy="432048"/>
          </a:xfrm>
        </p:grpSpPr>
        <p:sp>
          <p:nvSpPr>
            <p:cNvPr id="32" name="圓角矩形 31"/>
            <p:cNvSpPr/>
            <p:nvPr/>
          </p:nvSpPr>
          <p:spPr>
            <a:xfrm>
              <a:off x="323528" y="2420888"/>
              <a:ext cx="1224136" cy="432048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70425" y="2445463"/>
              <a:ext cx="1184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latin typeface="Times New Roman" pitchFamily="18" charset="0"/>
                  <a:cs typeface="Times New Roman" pitchFamily="18" charset="0"/>
                </a:rPr>
                <a:t>MPI_Recv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555776" y="4653136"/>
            <a:ext cx="2454518" cy="432048"/>
            <a:chOff x="2771800" y="5085184"/>
            <a:chExt cx="2454518" cy="432048"/>
          </a:xfrm>
        </p:grpSpPr>
        <p:sp>
          <p:nvSpPr>
            <p:cNvPr id="45" name="圓角矩形 44"/>
            <p:cNvSpPr/>
            <p:nvPr/>
          </p:nvSpPr>
          <p:spPr>
            <a:xfrm>
              <a:off x="2796532" y="5085184"/>
              <a:ext cx="2351532" cy="432048"/>
            </a:xfrm>
            <a:prstGeom prst="round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771800" y="5109759"/>
              <a:ext cx="2454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Computing without </a:t>
              </a:r>
              <a:r>
                <a:rPr lang="en-US" altLang="zh-TW" i="1" dirty="0">
                  <a:latin typeface="Times New Roman" pitchFamily="18" charset="0"/>
                  <a:cs typeface="Times New Roman" pitchFamily="18" charset="0"/>
                </a:rPr>
                <a:t>data</a:t>
              </a:r>
              <a:endParaRPr lang="zh-TW" alt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51" name="圖案 50"/>
          <p:cNvCxnSpPr>
            <a:stCxn id="23" idx="2"/>
            <a:endCxn id="32" idx="1"/>
          </p:cNvCxnSpPr>
          <p:nvPr/>
        </p:nvCxnSpPr>
        <p:spPr>
          <a:xfrm rot="16200000" flipH="1">
            <a:off x="3329862" y="3627022"/>
            <a:ext cx="792088" cy="370841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5004048" y="4653136"/>
            <a:ext cx="1224136" cy="432048"/>
            <a:chOff x="323528" y="2420888"/>
            <a:chExt cx="1224136" cy="432048"/>
          </a:xfrm>
        </p:grpSpPr>
        <p:sp>
          <p:nvSpPr>
            <p:cNvPr id="54" name="圓角矩形 53"/>
            <p:cNvSpPr/>
            <p:nvPr/>
          </p:nvSpPr>
          <p:spPr>
            <a:xfrm>
              <a:off x="323528" y="2420888"/>
              <a:ext cx="1224136" cy="432048"/>
            </a:xfrm>
            <a:prstGeom prst="round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70425" y="2445463"/>
              <a:ext cx="11408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>
                  <a:latin typeface="Times New Roman" pitchFamily="18" charset="0"/>
                  <a:cs typeface="Times New Roman" pitchFamily="18" charset="0"/>
                </a:rPr>
                <a:t>MPI_Wait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6948264" y="4653136"/>
            <a:ext cx="1241246" cy="432048"/>
            <a:chOff x="6876256" y="5060609"/>
            <a:chExt cx="1241246" cy="432048"/>
          </a:xfrm>
        </p:grpSpPr>
        <p:sp>
          <p:nvSpPr>
            <p:cNvPr id="59" name="圓角矩形 58"/>
            <p:cNvSpPr/>
            <p:nvPr/>
          </p:nvSpPr>
          <p:spPr>
            <a:xfrm>
              <a:off x="6900988" y="5060609"/>
              <a:ext cx="1216514" cy="432048"/>
            </a:xfrm>
            <a:prstGeom prst="round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876256" y="50851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Computing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6948264" y="5661248"/>
            <a:ext cx="1241246" cy="432048"/>
            <a:chOff x="6876256" y="5060609"/>
            <a:chExt cx="1241246" cy="432048"/>
          </a:xfrm>
        </p:grpSpPr>
        <p:sp>
          <p:nvSpPr>
            <p:cNvPr id="63" name="圓角矩形 62"/>
            <p:cNvSpPr/>
            <p:nvPr/>
          </p:nvSpPr>
          <p:spPr>
            <a:xfrm>
              <a:off x="6900988" y="5060609"/>
              <a:ext cx="1216514" cy="432048"/>
            </a:xfrm>
            <a:prstGeom prst="round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876256" y="50851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Computing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71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Concluding Remarks (1)</a:t>
            </a:r>
          </a:p>
        </p:txBody>
      </p:sp>
      <p:sp>
        <p:nvSpPr>
          <p:cNvPr id="144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>
                <a:ea typeface="新細明體" pitchFamily="18" charset="-120"/>
              </a:rPr>
              <a:t>MPI or the Message-Passing Interface is a library of functions that can be called from C, C++, or Fortran programs.</a:t>
            </a:r>
          </a:p>
          <a:p>
            <a:r>
              <a:rPr lang="en-US" altLang="zh-TW">
                <a:ea typeface="新細明體" pitchFamily="18" charset="-120"/>
              </a:rPr>
              <a:t>A communicator is a collection of processes that can send messages to each other.</a:t>
            </a:r>
          </a:p>
          <a:p>
            <a:r>
              <a:rPr lang="en-US" altLang="zh-TW">
                <a:ea typeface="新細明體" pitchFamily="18" charset="-120"/>
              </a:rPr>
              <a:t>Many parallel programs use the single-program multiple data or SPMD approach.</a:t>
            </a:r>
          </a:p>
        </p:txBody>
      </p:sp>
    </p:spTree>
    <p:extLst>
      <p:ext uri="{BB962C8B-B14F-4D97-AF65-F5344CB8AC3E}">
        <p14:creationId xmlns:p14="http://schemas.microsoft.com/office/powerpoint/2010/main" val="35281601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Concluding Remarks (2)</a:t>
            </a:r>
          </a:p>
        </p:txBody>
      </p:sp>
      <p:sp>
        <p:nvSpPr>
          <p:cNvPr id="145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Most serial programs are deterministic: if we run the same program with the same input we’ll get the same output. </a:t>
            </a:r>
          </a:p>
          <a:p>
            <a:r>
              <a:rPr lang="en-US" altLang="zh-TW">
                <a:ea typeface="新細明體" pitchFamily="18" charset="-120"/>
              </a:rPr>
              <a:t>Parallel programs often don’t possess this property.</a:t>
            </a:r>
          </a:p>
          <a:p>
            <a:r>
              <a:rPr lang="en-US" altLang="zh-TW">
                <a:ea typeface="新細明體" pitchFamily="18" charset="-120"/>
              </a:rPr>
              <a:t>Collective communications involve all the processes in a communicator.</a:t>
            </a:r>
          </a:p>
        </p:txBody>
      </p:sp>
    </p:spTree>
    <p:extLst>
      <p:ext uri="{BB962C8B-B14F-4D97-AF65-F5344CB8AC3E}">
        <p14:creationId xmlns:p14="http://schemas.microsoft.com/office/powerpoint/2010/main" val="35913777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Concluding Remarks (3)</a:t>
            </a:r>
          </a:p>
        </p:txBody>
      </p:sp>
      <p:sp>
        <p:nvSpPr>
          <p:cNvPr id="146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When we time parallel programs, we’re usually interested in elapsed time or “wall clock time”.</a:t>
            </a:r>
          </a:p>
          <a:p>
            <a:r>
              <a:rPr lang="en-US" altLang="zh-TW">
                <a:ea typeface="新細明體" pitchFamily="18" charset="-120"/>
              </a:rPr>
              <a:t>Speedup is the ratio of the serial run-time to the parallel run-time.</a:t>
            </a:r>
          </a:p>
          <a:p>
            <a:r>
              <a:rPr lang="en-US" altLang="zh-TW">
                <a:ea typeface="新細明體" pitchFamily="18" charset="-120"/>
              </a:rPr>
              <a:t>Efficiency is the speedup divided by the number of parallel processes.</a:t>
            </a:r>
          </a:p>
        </p:txBody>
      </p:sp>
    </p:spTree>
    <p:extLst>
      <p:ext uri="{BB962C8B-B14F-4D97-AF65-F5344CB8AC3E}">
        <p14:creationId xmlns:p14="http://schemas.microsoft.com/office/powerpoint/2010/main" val="22629537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Concluding Remarks (4)</a:t>
            </a:r>
          </a:p>
        </p:txBody>
      </p:sp>
      <p:sp>
        <p:nvSpPr>
          <p:cNvPr id="147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If it’s possible to increase the problem size (n) so that the efficiency doesn’t decrease as p is increased, a parallel program is said to be scalable.</a:t>
            </a:r>
          </a:p>
          <a:p>
            <a:r>
              <a:rPr lang="en-US" altLang="zh-TW">
                <a:ea typeface="新細明體" pitchFamily="18" charset="-120"/>
              </a:rPr>
              <a:t>An MPI program is unsafe if its correct behavior depends on the fact that MPI_Send is buffering its input.</a:t>
            </a:r>
          </a:p>
        </p:txBody>
      </p:sp>
    </p:spTree>
    <p:extLst>
      <p:ext uri="{BB962C8B-B14F-4D97-AF65-F5344CB8AC3E}">
        <p14:creationId xmlns:p14="http://schemas.microsoft.com/office/powerpoint/2010/main" val="377871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Communication</a:t>
            </a:r>
          </a:p>
        </p:txBody>
      </p:sp>
      <p:grpSp>
        <p:nvGrpSpPr>
          <p:cNvPr id="19460" name="Group 8"/>
          <p:cNvGrpSpPr>
            <a:grpSpLocks/>
          </p:cNvGrpSpPr>
          <p:nvPr/>
        </p:nvGrpSpPr>
        <p:grpSpPr bwMode="auto">
          <a:xfrm>
            <a:off x="900113" y="1196975"/>
            <a:ext cx="6696075" cy="3240088"/>
            <a:chOff x="1475656" y="1772816"/>
            <a:chExt cx="4111749" cy="1726307"/>
          </a:xfrm>
        </p:grpSpPr>
        <p:pic>
          <p:nvPicPr>
            <p:cNvPr id="1946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685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Data types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305197"/>
            <a:ext cx="5832475" cy="53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93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Communication</a:t>
            </a:r>
          </a:p>
        </p:txBody>
      </p:sp>
      <p:grpSp>
        <p:nvGrpSpPr>
          <p:cNvPr id="21508" name="Group 5"/>
          <p:cNvGrpSpPr>
            <a:grpSpLocks/>
          </p:cNvGrpSpPr>
          <p:nvPr/>
        </p:nvGrpSpPr>
        <p:grpSpPr bwMode="auto">
          <a:xfrm>
            <a:off x="971550" y="1268413"/>
            <a:ext cx="6985000" cy="3097212"/>
            <a:chOff x="1187624" y="1268760"/>
            <a:chExt cx="4552950" cy="1795636"/>
          </a:xfrm>
        </p:grpSpPr>
        <p:pic>
          <p:nvPicPr>
            <p:cNvPr id="215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0722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Message matching</a:t>
            </a: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1763713" y="1700213"/>
            <a:ext cx="1368425" cy="288925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1763713" y="5084763"/>
            <a:ext cx="1368425" cy="288925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  <p:cxnSp>
        <p:nvCxnSpPr>
          <p:cNvPr id="22536" name="Straight Arrow Connector 9"/>
          <p:cNvCxnSpPr>
            <a:cxnSpLocks noChangeShapeType="1"/>
          </p:cNvCxnSpPr>
          <p:nvPr/>
        </p:nvCxnSpPr>
        <p:spPr bwMode="auto">
          <a:xfrm rot="16200000" flipH="1">
            <a:off x="1007269" y="3464719"/>
            <a:ext cx="2881313" cy="730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7" name="Oval 10"/>
          <p:cNvSpPr>
            <a:spLocks noChangeArrowheads="1"/>
          </p:cNvSpPr>
          <p:nvPr/>
        </p:nvSpPr>
        <p:spPr bwMode="auto">
          <a:xfrm>
            <a:off x="7092950" y="1484313"/>
            <a:ext cx="1366838" cy="288925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2538" name="Oval 11"/>
          <p:cNvSpPr>
            <a:spLocks noChangeArrowheads="1"/>
          </p:cNvSpPr>
          <p:nvPr/>
        </p:nvSpPr>
        <p:spPr bwMode="auto">
          <a:xfrm>
            <a:off x="7092950" y="4868863"/>
            <a:ext cx="1366838" cy="288925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2539" name="Oval 13"/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2540" name="Oval 14"/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 algn="ctr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  <p:pic>
        <p:nvPicPr>
          <p:cNvPr id="2254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42" name="Straight Arrow Connector 18"/>
          <p:cNvCxnSpPr>
            <a:cxnSpLocks noChangeShapeType="1"/>
          </p:cNvCxnSpPr>
          <p:nvPr/>
        </p:nvCxnSpPr>
        <p:spPr bwMode="auto">
          <a:xfrm rot="16200000" flipH="1">
            <a:off x="6336506" y="3248819"/>
            <a:ext cx="2879725" cy="71438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MPI_Send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= q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MPI_Recv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dest  = r</a:t>
            </a:r>
          </a:p>
        </p:txBody>
      </p:sp>
      <p:cxnSp>
        <p:nvCxnSpPr>
          <p:cNvPr id="22545" name="Straight Arrow Connector 22"/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6" name="Rectangle 23"/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zh-TW" sz="2400" i="1">
                <a:solidFill>
                  <a:srgbClr val="FF0000"/>
                </a:solidFill>
                <a:ea typeface="新細明體" pitchFamily="18" charset="-120"/>
              </a:rPr>
              <a:t>r</a:t>
            </a:r>
            <a:endParaRPr lang="en-US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2547" name="Rectangle 24"/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zh-TW" sz="2400" i="1">
                <a:solidFill>
                  <a:srgbClr val="FF0000"/>
                </a:solidFill>
                <a:ea typeface="新細明體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  <p:cxnSp>
        <p:nvCxnSpPr>
          <p:cNvPr id="22548" name="Straight Arrow Connector 25"/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8220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distributed memory system</a:t>
            </a:r>
          </a:p>
        </p:txBody>
      </p:sp>
      <p:pic>
        <p:nvPicPr>
          <p:cNvPr id="5124" name="Picture 2" descr="f03-01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628775"/>
            <a:ext cx="55499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122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Receiving messages</a:t>
            </a:r>
          </a:p>
        </p:txBody>
      </p:sp>
      <p:sp>
        <p:nvSpPr>
          <p:cNvPr id="2355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receiver can get a message without knowing: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 amount of data in the message,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 sender of the message,</a:t>
            </a:r>
          </a:p>
          <a:p>
            <a:pPr lvl="1"/>
            <a:r>
              <a:rPr lang="en-US" altLang="zh-TW">
                <a:ea typeface="新細明體" pitchFamily="18" charset="-120"/>
              </a:rPr>
              <a:t>or the tag of the message.</a:t>
            </a: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214267"/>
            <a:ext cx="3095625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37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status_p  argument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7777163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Freeform 6"/>
          <p:cNvSpPr>
            <a:spLocks noChangeArrowheads="1"/>
          </p:cNvSpPr>
          <p:nvPr/>
        </p:nvSpPr>
        <p:spPr bwMode="auto">
          <a:xfrm>
            <a:off x="3536950" y="2017713"/>
            <a:ext cx="974725" cy="793750"/>
          </a:xfrm>
          <a:custGeom>
            <a:avLst/>
            <a:gdLst>
              <a:gd name="T0" fmla="*/ 782845 w 974835"/>
              <a:gd name="T1" fmla="*/ 788710 h 793532"/>
              <a:gd name="T2" fmla="*/ 136605 w 974835"/>
              <a:gd name="T3" fmla="*/ 741388 h 793532"/>
              <a:gd name="T4" fmla="*/ 971987 w 974835"/>
              <a:gd name="T5" fmla="*/ 473226 h 793532"/>
              <a:gd name="T6" fmla="*/ 120841 w 974835"/>
              <a:gd name="T7" fmla="*/ 394354 h 793532"/>
              <a:gd name="T8" fmla="*/ 246937 w 974835"/>
              <a:gd name="T9" fmla="*/ 0 h 7935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4835"/>
              <a:gd name="T16" fmla="*/ 0 h 793532"/>
              <a:gd name="T17" fmla="*/ 974835 w 974835"/>
              <a:gd name="T18" fmla="*/ 793532 h 7935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4835" h="793532">
                <a:moveTo>
                  <a:pt x="783021" y="788276"/>
                </a:moveTo>
                <a:cubicBezTo>
                  <a:pt x="444062" y="790904"/>
                  <a:pt x="105104" y="793532"/>
                  <a:pt x="136635" y="740980"/>
                </a:cubicBezTo>
                <a:cubicBezTo>
                  <a:pt x="168166" y="688428"/>
                  <a:pt x="974835" y="530773"/>
                  <a:pt x="972207" y="472966"/>
                </a:cubicBezTo>
                <a:cubicBezTo>
                  <a:pt x="969579" y="415159"/>
                  <a:pt x="241738" y="472966"/>
                  <a:pt x="120869" y="394138"/>
                </a:cubicBezTo>
                <a:cubicBezTo>
                  <a:pt x="0" y="315310"/>
                  <a:pt x="123496" y="157655"/>
                  <a:pt x="246993" y="0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84888" y="3789363"/>
            <a:ext cx="1881187" cy="11382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MPI_SOURCE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MPI_TAG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MPI_ERROR</a:t>
            </a:r>
          </a:p>
        </p:txBody>
      </p:sp>
      <p:sp>
        <p:nvSpPr>
          <p:cNvPr id="24583" name="Freeform 8"/>
          <p:cNvSpPr>
            <a:spLocks noChangeArrowheads="1"/>
          </p:cNvSpPr>
          <p:nvPr/>
        </p:nvSpPr>
        <p:spPr bwMode="auto">
          <a:xfrm>
            <a:off x="6416675" y="2716213"/>
            <a:ext cx="871538" cy="989012"/>
          </a:xfrm>
          <a:custGeom>
            <a:avLst/>
            <a:gdLst>
              <a:gd name="T0" fmla="*/ 0 w 872358"/>
              <a:gd name="T1" fmla="*/ 105325 h 987972"/>
              <a:gd name="T2" fmla="*/ 771059 w 872358"/>
              <a:gd name="T3" fmla="*/ 73727 h 987972"/>
              <a:gd name="T4" fmla="*/ 94415 w 872358"/>
              <a:gd name="T5" fmla="*/ 547688 h 987972"/>
              <a:gd name="T6" fmla="*/ 818265 w 872358"/>
              <a:gd name="T7" fmla="*/ 500293 h 987972"/>
              <a:gd name="T8" fmla="*/ 409133 w 872358"/>
              <a:gd name="T9" fmla="*/ 990053 h 9879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2358"/>
              <a:gd name="T16" fmla="*/ 0 h 987972"/>
              <a:gd name="T17" fmla="*/ 872358 w 872358"/>
              <a:gd name="T18" fmla="*/ 987972 h 9879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2358" h="987972">
                <a:moveTo>
                  <a:pt x="0" y="105103"/>
                </a:moveTo>
                <a:cubicBezTo>
                  <a:pt x="378372" y="52551"/>
                  <a:pt x="756745" y="0"/>
                  <a:pt x="772510" y="73572"/>
                </a:cubicBezTo>
                <a:cubicBezTo>
                  <a:pt x="788275" y="147144"/>
                  <a:pt x="86710" y="475592"/>
                  <a:pt x="94593" y="546537"/>
                </a:cubicBezTo>
                <a:cubicBezTo>
                  <a:pt x="102476" y="617482"/>
                  <a:pt x="767254" y="425668"/>
                  <a:pt x="819806" y="499241"/>
                </a:cubicBezTo>
                <a:cubicBezTo>
                  <a:pt x="872358" y="572814"/>
                  <a:pt x="641130" y="780393"/>
                  <a:pt x="409903" y="987972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27538" y="2636838"/>
            <a:ext cx="19637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MPI_Status*</a:t>
            </a:r>
          </a:p>
        </p:txBody>
      </p:sp>
      <p:sp>
        <p:nvSpPr>
          <p:cNvPr id="24585" name="TextBox 10"/>
          <p:cNvSpPr txBox="1">
            <a:spLocks noChangeArrowheads="1"/>
          </p:cNvSpPr>
          <p:nvPr/>
        </p:nvSpPr>
        <p:spPr bwMode="auto">
          <a:xfrm>
            <a:off x="611188" y="3860800"/>
            <a:ext cx="3213100" cy="1792288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zh-TW" sz="2400" b="1">
                <a:solidFill>
                  <a:srgbClr val="0066FF"/>
                </a:solidFill>
                <a:ea typeface="新細明體" pitchFamily="18" charset="-120"/>
              </a:rPr>
              <a:t>MPI_Status*  status;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altLang="zh-TW" sz="2400" b="1">
              <a:solidFill>
                <a:srgbClr val="0066FF"/>
              </a:solidFill>
              <a:ea typeface="新細明體" pitchFamily="18" charset="-120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zh-TW" sz="2400" b="1">
                <a:solidFill>
                  <a:srgbClr val="0066FF"/>
                </a:solidFill>
                <a:ea typeface="新細明體" pitchFamily="18" charset="-120"/>
              </a:rPr>
              <a:t>status.MPI_SOURCE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zh-TW" sz="2400" b="1">
                <a:solidFill>
                  <a:srgbClr val="0066FF"/>
                </a:solidFill>
                <a:ea typeface="新細明體" pitchFamily="18" charset="-120"/>
              </a:rPr>
              <a:t>status.MPI_TAG</a:t>
            </a:r>
          </a:p>
        </p:txBody>
      </p:sp>
    </p:spTree>
    <p:extLst>
      <p:ext uri="{BB962C8B-B14F-4D97-AF65-F5344CB8AC3E}">
        <p14:creationId xmlns:p14="http://schemas.microsoft.com/office/powerpoint/2010/main" val="261842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How much data am I receiving?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1088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 descr="View Det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89363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97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Issues with send and receive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Exact behavior is determined by the MPI implementation.</a:t>
            </a:r>
          </a:p>
          <a:p>
            <a:r>
              <a:rPr lang="en-US" altLang="zh-TW" dirty="0" err="1">
                <a:ea typeface="新細明體" pitchFamily="18" charset="-120"/>
              </a:rPr>
              <a:t>MPI_Send</a:t>
            </a:r>
            <a:r>
              <a:rPr lang="en-US" altLang="zh-TW" dirty="0">
                <a:ea typeface="新細明體" pitchFamily="18" charset="-120"/>
              </a:rPr>
              <a:t> may behave differently with regard to buffer size, cutoffs and blocking.</a:t>
            </a:r>
          </a:p>
          <a:p>
            <a:r>
              <a:rPr lang="en-US" altLang="zh-TW" dirty="0" err="1">
                <a:ea typeface="新細明體" pitchFamily="18" charset="-120"/>
              </a:rPr>
              <a:t>MPI_Recv</a:t>
            </a:r>
            <a:r>
              <a:rPr lang="en-US" altLang="zh-TW" dirty="0">
                <a:ea typeface="新細明體" pitchFamily="18" charset="-120"/>
              </a:rPr>
              <a:t> always blocks until a matching message is received.</a:t>
            </a:r>
          </a:p>
          <a:p>
            <a:r>
              <a:rPr lang="en-US" altLang="zh-TW" dirty="0">
                <a:ea typeface="新細明體" pitchFamily="18" charset="-120"/>
              </a:rPr>
              <a:t>Know your implementation;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don’t make assumptions!</a:t>
            </a:r>
          </a:p>
        </p:txBody>
      </p:sp>
      <p:pic>
        <p:nvPicPr>
          <p:cNvPr id="26629" name="Picture 2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50912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001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academic,cartoons,children,classes,courses,education,females,geometric shapes,geometry,girls,kids,mathematics,people,persons,schools,students,trapezoi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Trapezoidal rule in mpi</a:t>
            </a:r>
          </a:p>
        </p:txBody>
      </p:sp>
    </p:spTree>
    <p:extLst>
      <p:ext uri="{BB962C8B-B14F-4D97-AF65-F5344CB8AC3E}">
        <p14:creationId xmlns:p14="http://schemas.microsoft.com/office/powerpoint/2010/main" val="3468280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The Trapezoidal Rule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493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The Trapezoidal Rule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1412875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420938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00438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4652963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629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One trapezoid</a:t>
            </a:r>
          </a:p>
        </p:txBody>
      </p:sp>
      <p:pic>
        <p:nvPicPr>
          <p:cNvPr id="30724" name="Picture 2" descr="f03-04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196975"/>
            <a:ext cx="50196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80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Pseudo-code for a serial program</a:t>
            </a: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628775"/>
            <a:ext cx="6480175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28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Parallelizing the Trapezoidal Rule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altLang="zh-TW">
                <a:ea typeface="新細明體" pitchFamily="18" charset="-120"/>
              </a:rPr>
              <a:t>Partition problem solution into tasks.</a:t>
            </a:r>
          </a:p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altLang="zh-TW">
                <a:ea typeface="新細明體" pitchFamily="18" charset="-120"/>
              </a:rPr>
              <a:t>Identify communication channels between tasks.</a:t>
            </a:r>
          </a:p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altLang="zh-TW">
                <a:ea typeface="新細明體" pitchFamily="18" charset="-120"/>
              </a:rPr>
              <a:t>Aggregate tasks into composite tasks.</a:t>
            </a:r>
          </a:p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altLang="zh-TW">
                <a:ea typeface="新細明體" pitchFamily="18" charset="-120"/>
              </a:rPr>
              <a:t>Map composite tasks to cores.</a:t>
            </a:r>
          </a:p>
        </p:txBody>
      </p:sp>
    </p:spTree>
    <p:extLst>
      <p:ext uri="{BB962C8B-B14F-4D97-AF65-F5344CB8AC3E}">
        <p14:creationId xmlns:p14="http://schemas.microsoft.com/office/powerpoint/2010/main" val="67912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shared memory system</a:t>
            </a:r>
          </a:p>
        </p:txBody>
      </p:sp>
      <p:pic>
        <p:nvPicPr>
          <p:cNvPr id="6148" name="Picture 2" descr="f03-02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773238"/>
            <a:ext cx="5976938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371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Parallel pseudo-code</a:t>
            </a:r>
          </a:p>
        </p:txBody>
      </p:sp>
      <p:grpSp>
        <p:nvGrpSpPr>
          <p:cNvPr id="33796" name="Group 5"/>
          <p:cNvGrpSpPr>
            <a:grpSpLocks/>
          </p:cNvGrpSpPr>
          <p:nvPr/>
        </p:nvGrpSpPr>
        <p:grpSpPr bwMode="auto">
          <a:xfrm>
            <a:off x="755650" y="1052513"/>
            <a:ext cx="7777163" cy="4897437"/>
            <a:chOff x="1043608" y="1340768"/>
            <a:chExt cx="7361237" cy="4544938"/>
          </a:xfrm>
        </p:grpSpPr>
        <p:pic>
          <p:nvPicPr>
            <p:cNvPr id="3379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9946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Tasks and communications for Trapezoidal Rule</a:t>
            </a:r>
          </a:p>
        </p:txBody>
      </p:sp>
      <p:pic>
        <p:nvPicPr>
          <p:cNvPr id="34820" name="Picture 2" descr="f03-05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32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First version (1)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24744"/>
            <a:ext cx="867727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171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First version (2)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0602"/>
            <a:ext cx="87455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11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First version (3)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125538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46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Times New Roman" pitchFamily="18" charset="0"/>
                <a:cs typeface="Times New Roman" pitchFamily="18" charset="0"/>
              </a:rPr>
              <a:t>Program example</a:t>
            </a: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1187624" y="1988840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187624" y="5661248"/>
            <a:ext cx="33123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1187624" y="2708920"/>
            <a:ext cx="288000" cy="2952000"/>
            <a:chOff x="1187624" y="2564904"/>
            <a:chExt cx="144016" cy="3096344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1187624" y="2564904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1331640" y="2564904"/>
              <a:ext cx="0" cy="3096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475656" y="2780928"/>
            <a:ext cx="288000" cy="2880000"/>
            <a:chOff x="1187624" y="2564904"/>
            <a:chExt cx="144016" cy="3096344"/>
          </a:xfrm>
        </p:grpSpPr>
        <p:cxnSp>
          <p:nvCxnSpPr>
            <p:cNvPr id="25" name="直線接點 24"/>
            <p:cNvCxnSpPr/>
            <p:nvPr/>
          </p:nvCxnSpPr>
          <p:spPr>
            <a:xfrm>
              <a:off x="1187624" y="2564904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1331640" y="2564904"/>
              <a:ext cx="0" cy="3096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群組 26"/>
          <p:cNvGrpSpPr/>
          <p:nvPr/>
        </p:nvGrpSpPr>
        <p:grpSpPr>
          <a:xfrm>
            <a:off x="1763688" y="2852936"/>
            <a:ext cx="288000" cy="2808000"/>
            <a:chOff x="1187624" y="2564904"/>
            <a:chExt cx="144016" cy="3096344"/>
          </a:xfrm>
        </p:grpSpPr>
        <p:cxnSp>
          <p:nvCxnSpPr>
            <p:cNvPr id="28" name="直線接點 27"/>
            <p:cNvCxnSpPr/>
            <p:nvPr/>
          </p:nvCxnSpPr>
          <p:spPr>
            <a:xfrm>
              <a:off x="1187624" y="2564904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1331640" y="2564904"/>
              <a:ext cx="0" cy="3096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2051720" y="2924944"/>
            <a:ext cx="288000" cy="2736000"/>
            <a:chOff x="1187624" y="2564904"/>
            <a:chExt cx="144016" cy="3096344"/>
          </a:xfrm>
        </p:grpSpPr>
        <p:cxnSp>
          <p:nvCxnSpPr>
            <p:cNvPr id="31" name="直線接點 30"/>
            <p:cNvCxnSpPr/>
            <p:nvPr/>
          </p:nvCxnSpPr>
          <p:spPr>
            <a:xfrm>
              <a:off x="1187624" y="2564904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1331640" y="2564904"/>
              <a:ext cx="0" cy="3096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/>
          <p:cNvGrpSpPr/>
          <p:nvPr/>
        </p:nvGrpSpPr>
        <p:grpSpPr>
          <a:xfrm>
            <a:off x="2339752" y="2996952"/>
            <a:ext cx="288000" cy="2664000"/>
            <a:chOff x="1187624" y="2564904"/>
            <a:chExt cx="144016" cy="3096344"/>
          </a:xfrm>
        </p:grpSpPr>
        <p:cxnSp>
          <p:nvCxnSpPr>
            <p:cNvPr id="34" name="直線接點 33"/>
            <p:cNvCxnSpPr/>
            <p:nvPr/>
          </p:nvCxnSpPr>
          <p:spPr>
            <a:xfrm>
              <a:off x="1187624" y="2564904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1331640" y="2564904"/>
              <a:ext cx="0" cy="3096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/>
          <p:cNvGrpSpPr/>
          <p:nvPr/>
        </p:nvGrpSpPr>
        <p:grpSpPr>
          <a:xfrm>
            <a:off x="2627784" y="3068960"/>
            <a:ext cx="288000" cy="2592000"/>
            <a:chOff x="1187624" y="2564904"/>
            <a:chExt cx="144016" cy="3096344"/>
          </a:xfrm>
        </p:grpSpPr>
        <p:cxnSp>
          <p:nvCxnSpPr>
            <p:cNvPr id="37" name="直線接點 36"/>
            <p:cNvCxnSpPr/>
            <p:nvPr/>
          </p:nvCxnSpPr>
          <p:spPr>
            <a:xfrm>
              <a:off x="1187624" y="2564904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331640" y="2564904"/>
              <a:ext cx="0" cy="3096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2915816" y="3284984"/>
            <a:ext cx="288000" cy="2375984"/>
            <a:chOff x="1187624" y="2564904"/>
            <a:chExt cx="144016" cy="3096344"/>
          </a:xfrm>
        </p:grpSpPr>
        <p:cxnSp>
          <p:nvCxnSpPr>
            <p:cNvPr id="40" name="直線接點 39"/>
            <p:cNvCxnSpPr/>
            <p:nvPr/>
          </p:nvCxnSpPr>
          <p:spPr>
            <a:xfrm>
              <a:off x="1187624" y="2564904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1331640" y="2564904"/>
              <a:ext cx="0" cy="3096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3203848" y="3501008"/>
            <a:ext cx="288000" cy="2159968"/>
            <a:chOff x="1187624" y="2564904"/>
            <a:chExt cx="144016" cy="3096344"/>
          </a:xfrm>
        </p:grpSpPr>
        <p:cxnSp>
          <p:nvCxnSpPr>
            <p:cNvPr id="43" name="直線接點 42"/>
            <p:cNvCxnSpPr/>
            <p:nvPr/>
          </p:nvCxnSpPr>
          <p:spPr>
            <a:xfrm>
              <a:off x="1187624" y="2564904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>
              <a:off x="1331640" y="2564904"/>
              <a:ext cx="0" cy="3096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群組 51"/>
          <p:cNvGrpSpPr/>
          <p:nvPr/>
        </p:nvGrpSpPr>
        <p:grpSpPr>
          <a:xfrm>
            <a:off x="3491880" y="3933056"/>
            <a:ext cx="288000" cy="1727928"/>
            <a:chOff x="1187624" y="2564904"/>
            <a:chExt cx="144016" cy="3096344"/>
          </a:xfrm>
        </p:grpSpPr>
        <p:cxnSp>
          <p:nvCxnSpPr>
            <p:cNvPr id="53" name="直線接點 52"/>
            <p:cNvCxnSpPr/>
            <p:nvPr/>
          </p:nvCxnSpPr>
          <p:spPr>
            <a:xfrm>
              <a:off x="1187624" y="2564904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>
              <a:off x="1331640" y="2564904"/>
              <a:ext cx="0" cy="3096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弧形 62"/>
          <p:cNvSpPr/>
          <p:nvPr/>
        </p:nvSpPr>
        <p:spPr>
          <a:xfrm>
            <a:off x="-1692696" y="2708920"/>
            <a:ext cx="5688632" cy="482453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1988840"/>
            <a:ext cx="1498667" cy="648072"/>
          </a:xfrm>
          <a:prstGeom prst="rect">
            <a:avLst/>
          </a:prstGeom>
          <a:noFill/>
        </p:spPr>
      </p:pic>
      <p:sp>
        <p:nvSpPr>
          <p:cNvPr id="70" name="矩形 69"/>
          <p:cNvSpPr/>
          <p:nvPr/>
        </p:nvSpPr>
        <p:spPr>
          <a:xfrm>
            <a:off x="611560" y="2564904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4.0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635896" y="5805264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1.0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27584" y="56612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0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0903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1844824"/>
            <a:ext cx="2112235" cy="1152128"/>
          </a:xfrm>
          <a:prstGeom prst="rect">
            <a:avLst/>
          </a:prstGeom>
          <a:noFill/>
        </p:spPr>
      </p:pic>
      <p:sp>
        <p:nvSpPr>
          <p:cNvPr id="75" name="向下箭號 74"/>
          <p:cNvSpPr/>
          <p:nvPr/>
        </p:nvSpPr>
        <p:spPr>
          <a:xfrm>
            <a:off x="6228184" y="3068960"/>
            <a:ext cx="360040" cy="79208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90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0905" name="Picture 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4005064"/>
            <a:ext cx="2048228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4386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Times New Roman" pitchFamily="18" charset="0"/>
                <a:cs typeface="Times New Roman" pitchFamily="18" charset="0"/>
              </a:rPr>
              <a:t>Program example: original code</a:t>
            </a: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內容版面配置區 2"/>
          <p:cNvSpPr>
            <a:spLocks noGrp="1"/>
          </p:cNvSpPr>
          <p:nvPr>
            <p:ph idx="1"/>
          </p:nvPr>
        </p:nvSpPr>
        <p:spPr>
          <a:xfrm>
            <a:off x="457200" y="1528192"/>
            <a:ext cx="8229600" cy="478112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#include &lt;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stdio.h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#define f(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  (4.0/(1.0+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void main(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argc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char **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argv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){</a:t>
            </a:r>
            <a:br>
              <a:rPr lang="en-US" altLang="zh-TW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10000000;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double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1.0/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0.0;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for(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=1;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&lt;=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++){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*(double)(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– 0.5);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+= f(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altLang="zh-TW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(“PI : %.16f”,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6" name="Rectangle 10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95537" y="1412776"/>
            <a:ext cx="8208912" cy="47525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263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Times New Roman" pitchFamily="18" charset="0"/>
                <a:cs typeface="Times New Roman" pitchFamily="18" charset="0"/>
              </a:rPr>
              <a:t>Program example: parallel code(1/2)</a:t>
            </a: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#include “</a:t>
            </a:r>
            <a:r>
              <a:rPr lang="en-US" altLang="zh-TW" sz="2000" b="1" dirty="0" err="1">
                <a:latin typeface="Times New Roman" pitchFamily="18" charset="0"/>
                <a:cs typeface="Times New Roman" pitchFamily="18" charset="0"/>
              </a:rPr>
              <a:t>mpi.h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#include &lt;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stdio.h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#define f(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 (4.0/(1.0+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void main(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argc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char *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argv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[]){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myid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t_process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10000000;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double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mypi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recv_pi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b="1" dirty="0" err="1">
                <a:latin typeface="Times New Roman" pitchFamily="18" charset="0"/>
                <a:cs typeface="Times New Roman" pitchFamily="18" charset="0"/>
              </a:rPr>
              <a:t>MPI_Init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(&amp;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argc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, &amp;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argv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b="1" dirty="0" err="1">
                <a:latin typeface="Times New Roman" pitchFamily="18" charset="0"/>
                <a:cs typeface="Times New Roman" pitchFamily="18" charset="0"/>
              </a:rPr>
              <a:t>MPI_Comm_size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(MPI_COMM_WORLD, &amp;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t_process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b="1" dirty="0" err="1">
                <a:latin typeface="Times New Roman" pitchFamily="18" charset="0"/>
                <a:cs typeface="Times New Roman" pitchFamily="18" charset="0"/>
              </a:rPr>
              <a:t>MPI_Comm_rank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(MPI_COMM_WORLD, &amp;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myid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1.0/(double)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; 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0.0;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for(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myid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 +1 ; 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 &lt;= </a:t>
            </a:r>
            <a:r>
              <a:rPr lang="en-US" altLang="zh-TW" sz="20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 ; 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+= 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t_process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){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*(double) (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– 0.5);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+= f(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buNone/>
            </a:pP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7" name="矩形 6"/>
          <p:cNvSpPr/>
          <p:nvPr/>
        </p:nvSpPr>
        <p:spPr>
          <a:xfrm>
            <a:off x="395536" y="1196752"/>
            <a:ext cx="8208912" cy="51845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2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Times New Roman" pitchFamily="18" charset="0"/>
                <a:cs typeface="Times New Roman" pitchFamily="18" charset="0"/>
              </a:rPr>
              <a:t>Program example: parallel code(2/2)</a:t>
            </a: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579296" cy="525658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2000" b="1" i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i="1" dirty="0" err="1">
                <a:latin typeface="Times New Roman" pitchFamily="18" charset="0"/>
                <a:cs typeface="Times New Roman" pitchFamily="18" charset="0"/>
              </a:rPr>
              <a:t>mypi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;</a:t>
            </a:r>
            <a:endParaRPr lang="en-US" altLang="zh-TW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if(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myid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 == 0){</a:t>
            </a:r>
            <a:br>
              <a:rPr lang="en-US" altLang="zh-TW" sz="2000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b="1" i="1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 = 0;</a:t>
            </a:r>
          </a:p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TW" sz="2000" b="1" dirty="0" err="1">
                <a:latin typeface="Times New Roman" pitchFamily="18" charset="0"/>
                <a:cs typeface="Times New Roman" pitchFamily="18" charset="0"/>
              </a:rPr>
              <a:t>MPI_Status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b="1" i="1" dirty="0">
                <a:latin typeface="Times New Roman" pitchFamily="18" charset="0"/>
                <a:cs typeface="Times New Roman" pitchFamily="18" charset="0"/>
              </a:rPr>
              <a:t>status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	for(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=1; 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t_process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++){</a:t>
            </a:r>
          </a:p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TW" sz="2000" b="1" dirty="0" err="1">
                <a:latin typeface="Times New Roman" pitchFamily="18" charset="0"/>
                <a:cs typeface="Times New Roman" pitchFamily="18" charset="0"/>
              </a:rPr>
              <a:t>MPI_Recv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(&amp;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recv_pi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, 1, MPI_DOUBLE, 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, 1, 				MPI_COMM_WORLD, &amp;</a:t>
            </a:r>
            <a:r>
              <a:rPr lang="en-US" altLang="zh-TW" sz="2000" b="1" i="1" dirty="0">
                <a:latin typeface="Times New Roman" pitchFamily="18" charset="0"/>
                <a:cs typeface="Times New Roman" pitchFamily="18" charset="0"/>
              </a:rPr>
              <a:t>status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TW" sz="2000" b="1" i="1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 += 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recv_pi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	}</a:t>
            </a:r>
          </a:p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TW" sz="2000" dirty="0" err="1"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(“PI : %.16f\n”, </a:t>
            </a:r>
            <a:r>
              <a:rPr lang="en-US" altLang="zh-TW" sz="2000" i="1" dirty="0">
                <a:latin typeface="Times New Roman" pitchFamily="18" charset="0"/>
                <a:cs typeface="Times New Roman" pitchFamily="18" charset="0"/>
              </a:rPr>
              <a:t>pi</a:t>
            </a: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else </a:t>
            </a:r>
            <a:r>
              <a:rPr lang="en-US" altLang="zh-TW" sz="2000" b="1" dirty="0" err="1">
                <a:latin typeface="Times New Roman" pitchFamily="18" charset="0"/>
                <a:cs typeface="Times New Roman" pitchFamily="18" charset="0"/>
              </a:rPr>
              <a:t>MPI_Send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(&amp;</a:t>
            </a:r>
            <a:r>
              <a:rPr lang="en-US" altLang="zh-TW" sz="2000" b="1" i="1" dirty="0" err="1">
                <a:latin typeface="Times New Roman" pitchFamily="18" charset="0"/>
                <a:cs typeface="Times New Roman" pitchFamily="18" charset="0"/>
              </a:rPr>
              <a:t>mypi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, 1, MPI_DOUBLE, 0, 1, MPI_COMM_WORLD);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b="1" dirty="0" err="1">
                <a:latin typeface="Times New Roman" pitchFamily="18" charset="0"/>
                <a:cs typeface="Times New Roman" pitchFamily="18" charset="0"/>
              </a:rPr>
              <a:t>MPI_Finalize</a:t>
            </a:r>
            <a:r>
              <a:rPr lang="en-US" altLang="zh-TW" sz="2000" b="1" dirty="0"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pPr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208912" cy="50405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493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08104" y="1700808"/>
            <a:ext cx="2880000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5508104" y="1700808"/>
            <a:ext cx="2880000" cy="28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520" y="2852936"/>
            <a:ext cx="4494850" cy="2602281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6660232" y="2731433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868144" y="4293096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5524680" y="2219297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6801765" y="422108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7236296" y="203382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5796136" y="1966327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7968091" y="2515409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668344" y="2852776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7896083" y="3431363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6737991" y="3503371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7194848" y="3572263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5931212" y="2507025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6076235" y="220028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6286583" y="4172803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7210266" y="4003243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6665983" y="1906847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7956376" y="4365104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8172080" y="4141931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7178284" y="1835820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5524680" y="4100795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7596336" y="2214533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7546236" y="314080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6584199" y="2245344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7164288" y="2587417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6516216" y="242088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5989557" y="3480763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8100392" y="1894319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066250" y="3144732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8244088" y="2147289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5940152" y="2996792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6372200" y="3144732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9"/>
          <p:cNvSpPr/>
          <p:nvPr/>
        </p:nvSpPr>
        <p:spPr>
          <a:xfrm>
            <a:off x="7690252" y="3933056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橢圓 80"/>
          <p:cNvSpPr/>
          <p:nvPr/>
        </p:nvSpPr>
        <p:spPr>
          <a:xfrm>
            <a:off x="6228184" y="3859227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左-右雙向箭號 81"/>
          <p:cNvSpPr/>
          <p:nvPr/>
        </p:nvSpPr>
        <p:spPr>
          <a:xfrm>
            <a:off x="5508424" y="4725144"/>
            <a:ext cx="2880000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6732240" y="49411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4" name="左-右雙向箭號 83"/>
          <p:cNvSpPr/>
          <p:nvPr/>
        </p:nvSpPr>
        <p:spPr>
          <a:xfrm rot="5400000">
            <a:off x="7200452" y="3032796"/>
            <a:ext cx="2880000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文字方塊 84"/>
          <p:cNvSpPr txBox="1"/>
          <p:nvPr/>
        </p:nvSpPr>
        <p:spPr>
          <a:xfrm>
            <a:off x="8723590" y="2924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040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Hello World! 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1438"/>
            <a:ext cx="4752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5"/>
          <p:cNvSpPr txBox="1">
            <a:spLocks noChangeArrowheads="1"/>
          </p:cNvSpPr>
          <p:nvPr/>
        </p:nvSpPr>
        <p:spPr bwMode="auto">
          <a:xfrm>
            <a:off x="3635375" y="5229225"/>
            <a:ext cx="2500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zh-TW">
                <a:solidFill>
                  <a:schemeClr val="tx1"/>
                </a:solidFill>
                <a:latin typeface="Arial Black" pitchFamily="34" charset="0"/>
                <a:ea typeface="新細明體" pitchFamily="18" charset="-120"/>
              </a:rPr>
              <a:t>(a classic)</a:t>
            </a:r>
          </a:p>
        </p:txBody>
      </p:sp>
      <p:pic>
        <p:nvPicPr>
          <p:cNvPr id="7174" name="Picture 4" descr="business,concepts,earth,education,giving,global communications,globes,growths,handful,holding,ideas,iStockphoto,maps,palms,peace symbol,Photographs,planets,topography,world in hand,world ma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068638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735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Dealing with I/O</a:t>
            </a: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66825"/>
            <a:ext cx="7666037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7900" y="1773238"/>
            <a:ext cx="220821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Each process just</a:t>
            </a:r>
            <a:br>
              <a:rPr lang="en-US" sz="2000" i="1" dirty="0">
                <a:solidFill>
                  <a:srgbClr val="FF0000"/>
                </a:solidFill>
                <a:latin typeface="+mj-lt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</a:rPr>
              <a:t>prints a message.</a:t>
            </a:r>
          </a:p>
        </p:txBody>
      </p:sp>
    </p:spTree>
    <p:extLst>
      <p:ext uri="{BB962C8B-B14F-4D97-AF65-F5344CB8AC3E}">
        <p14:creationId xmlns:p14="http://schemas.microsoft.com/office/powerpoint/2010/main" val="1846406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Running with 6 processes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150" y="4149725"/>
            <a:ext cx="25082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</a:rPr>
              <a:t>unpredictable 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output</a:t>
            </a:r>
          </a:p>
        </p:txBody>
      </p:sp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706913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292600"/>
            <a:ext cx="20431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76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Input 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951162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Most MPI implementations only allow process 0 in MPI_COMM_WORLD access to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stdin</a:t>
            </a:r>
            <a:r>
              <a:rPr lang="en-US" altLang="zh-TW">
                <a:ea typeface="新細明體" pitchFamily="18" charset="-120"/>
              </a:rPr>
              <a:t>.</a:t>
            </a:r>
          </a:p>
          <a:p>
            <a:r>
              <a:rPr lang="en-US" altLang="zh-TW">
                <a:ea typeface="新細明體" pitchFamily="18" charset="-120"/>
              </a:rPr>
              <a:t>Process 0 must read the data (scanf) and send to the other processes.</a:t>
            </a: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933825"/>
            <a:ext cx="52768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897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Function for reading user input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82836"/>
            <a:ext cx="6481763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843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23975"/>
          </a:xfrm>
        </p:spPr>
        <p:txBody>
          <a:bodyPr/>
          <a:lstStyle/>
          <a:p>
            <a:pPr>
              <a:defRPr/>
            </a:pPr>
            <a:r>
              <a:rPr lang="en-US" dirty="0"/>
              <a:t>Collective communication</a:t>
            </a:r>
          </a:p>
        </p:txBody>
      </p:sp>
      <p:pic>
        <p:nvPicPr>
          <p:cNvPr id="43012" name="Picture 2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205038"/>
            <a:ext cx="33401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419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Tree-structured communication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323528" y="1341586"/>
            <a:ext cx="8486775" cy="5111750"/>
          </a:xfrm>
        </p:spPr>
        <p:txBody>
          <a:bodyPr/>
          <a:lstStyle/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altLang="zh-TW" sz="2400" dirty="0">
                <a:ea typeface="新細明體" pitchFamily="18" charset="-120"/>
              </a:rPr>
              <a:t>In the first phase: 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>(a) Process 1 sends to 0, 3 sends to 2, 5 sends to 4, and 7 sends to 6. 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>(b) Processes 0, 2, 4, and 6 add in the received values. 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>(c) Processes 2 and 6 send their new values to processes 0 and 4, respectively.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>(d) Processes 0 and 4 add the received values into their new values.</a:t>
            </a:r>
            <a:br>
              <a:rPr lang="en-US" altLang="zh-TW" sz="2400" dirty="0">
                <a:ea typeface="新細明體" pitchFamily="18" charset="-120"/>
              </a:rPr>
            </a:br>
            <a:endParaRPr lang="en-US" altLang="zh-TW" sz="2400" dirty="0">
              <a:ea typeface="新細明體" pitchFamily="18" charset="-120"/>
            </a:endParaRPr>
          </a:p>
          <a:p>
            <a:pPr marL="514350" indent="-514350">
              <a:buSzPct val="100000"/>
              <a:buFont typeface="Arial" pitchFamily="34" charset="0"/>
              <a:buAutoNum type="arabicPeriod"/>
            </a:pPr>
            <a:r>
              <a:rPr lang="en-US" altLang="zh-TW" sz="2400" dirty="0">
                <a:ea typeface="新細明體" pitchFamily="18" charset="-120"/>
              </a:rPr>
              <a:t>(a) Process 4 sends its newest value to process 0.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>(b) Process 0 adds the received value to its newest value.</a:t>
            </a:r>
          </a:p>
        </p:txBody>
      </p:sp>
    </p:spTree>
    <p:extLst>
      <p:ext uri="{BB962C8B-B14F-4D97-AF65-F5344CB8AC3E}">
        <p14:creationId xmlns:p14="http://schemas.microsoft.com/office/powerpoint/2010/main" val="364108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tree-structured global sum</a:t>
            </a:r>
          </a:p>
        </p:txBody>
      </p:sp>
      <p:pic>
        <p:nvPicPr>
          <p:cNvPr id="45060" name="Picture 2" descr="f03-06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56519"/>
            <a:ext cx="6380163" cy="437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221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An alternative tree-structured global sum</a:t>
            </a:r>
          </a:p>
        </p:txBody>
      </p:sp>
      <p:pic>
        <p:nvPicPr>
          <p:cNvPr id="46084" name="Picture 2" descr="f03-07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557338"/>
            <a:ext cx="6408738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MPI_Reduce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96975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8608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797425"/>
            <a:ext cx="6296025" cy="1171575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0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Predefined reduction operators in MPI</a:t>
            </a:r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12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Identifying MPI processes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Common practice to identify processes by nonnegative integer ranks.</a:t>
            </a:r>
            <a:br>
              <a:rPr lang="en-US" altLang="zh-TW">
                <a:ea typeface="新細明體" pitchFamily="18" charset="-120"/>
              </a:rPr>
            </a:br>
            <a:endParaRPr lang="en-US" altLang="zh-TW">
              <a:ea typeface="新細明體" pitchFamily="18" charset="-120"/>
            </a:endParaRPr>
          </a:p>
          <a:p>
            <a:r>
              <a:rPr lang="en-US" altLang="zh-TW" i="1">
                <a:solidFill>
                  <a:srgbClr val="AEAEAE"/>
                </a:solidFill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 processes are numbered </a:t>
            </a:r>
            <a:r>
              <a:rPr lang="en-US" altLang="zh-TW" i="1">
                <a:solidFill>
                  <a:srgbClr val="AEAEAE"/>
                </a:solidFill>
                <a:ea typeface="新細明體" pitchFamily="18" charset="-120"/>
              </a:rPr>
              <a:t>0, 1, 2, .. p-1</a:t>
            </a:r>
          </a:p>
          <a:p>
            <a:endParaRPr lang="en-US" altLang="zh-TW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1199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Collective vs. Point-to-Point Communications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zh-TW" u="sng" dirty="0">
                <a:ea typeface="新細明體" pitchFamily="18" charset="-120"/>
              </a:rPr>
              <a:t>All</a:t>
            </a:r>
            <a:r>
              <a:rPr lang="en-US" altLang="zh-TW" dirty="0">
                <a:ea typeface="新細明體" pitchFamily="18" charset="-120"/>
              </a:rPr>
              <a:t> the processes in the communicator must call the same collective function. </a:t>
            </a:r>
            <a:br>
              <a:rPr lang="en-US" altLang="zh-TW" dirty="0">
                <a:ea typeface="新細明體" pitchFamily="18" charset="-120"/>
              </a:rPr>
            </a:b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For example, a program that attempts to match a call to </a:t>
            </a:r>
            <a:r>
              <a:rPr lang="en-US" altLang="zh-TW" dirty="0" err="1">
                <a:solidFill>
                  <a:srgbClr val="0066FF"/>
                </a:solidFill>
                <a:ea typeface="新細明體" pitchFamily="18" charset="-120"/>
              </a:rPr>
              <a:t>MPI_Reduce</a:t>
            </a:r>
            <a:r>
              <a:rPr lang="en-US" altLang="zh-TW" dirty="0">
                <a:ea typeface="新細明體" pitchFamily="18" charset="-120"/>
              </a:rPr>
              <a:t> on one process with a call to </a:t>
            </a:r>
            <a:r>
              <a:rPr lang="en-US" altLang="zh-TW" dirty="0" err="1">
                <a:solidFill>
                  <a:srgbClr val="0066FF"/>
                </a:solidFill>
                <a:ea typeface="新細明體" pitchFamily="18" charset="-120"/>
              </a:rPr>
              <a:t>MPI_Recv</a:t>
            </a:r>
            <a:r>
              <a:rPr lang="en-US" altLang="zh-TW" dirty="0">
                <a:ea typeface="新細明體" pitchFamily="18" charset="-120"/>
              </a:rPr>
              <a:t> on another process is erroneous, and, in all likelihood, the program will hang or crash.</a:t>
            </a:r>
          </a:p>
        </p:txBody>
      </p:sp>
    </p:spTree>
    <p:extLst>
      <p:ext uri="{BB962C8B-B14F-4D97-AF65-F5344CB8AC3E}">
        <p14:creationId xmlns:p14="http://schemas.microsoft.com/office/powerpoint/2010/main" val="643415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Collective vs. Point-to-Point Communications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>
            <a:normAutofit lnSpcReduction="10000"/>
          </a:bodyPr>
          <a:lstStyle/>
          <a:p>
            <a:r>
              <a:rPr lang="en-US" altLang="zh-TW">
                <a:ea typeface="新細明體" pitchFamily="18" charset="-120"/>
              </a:rPr>
              <a:t>The arguments passed by each process to an MPI collective communication must be “compatible.”</a:t>
            </a:r>
            <a:br>
              <a:rPr lang="en-US" altLang="zh-TW">
                <a:ea typeface="新細明體" pitchFamily="18" charset="-120"/>
              </a:rPr>
            </a:b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For example, if one process passes in 0 as the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dest_process</a:t>
            </a:r>
            <a:r>
              <a:rPr lang="en-US" altLang="zh-TW">
                <a:ea typeface="新細明體" pitchFamily="18" charset="-120"/>
              </a:rPr>
              <a:t> and another passes in 1, then the outcome of a call to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MPI_Reduce</a:t>
            </a:r>
            <a:r>
              <a:rPr lang="en-US" altLang="zh-TW">
                <a:ea typeface="新細明體" pitchFamily="18" charset="-120"/>
              </a:rPr>
              <a:t> is erroneous, and, once again, the program is likely to hang or crash.</a:t>
            </a:r>
          </a:p>
        </p:txBody>
      </p:sp>
    </p:spTree>
    <p:extLst>
      <p:ext uri="{BB962C8B-B14F-4D97-AF65-F5344CB8AC3E}">
        <p14:creationId xmlns:p14="http://schemas.microsoft.com/office/powerpoint/2010/main" val="2008975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Collective vs. Point-to-Point Communications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The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output_data_p </a:t>
            </a:r>
            <a:r>
              <a:rPr lang="en-US" altLang="zh-TW">
                <a:ea typeface="新細明體" pitchFamily="18" charset="-120"/>
              </a:rPr>
              <a:t>argument is only used on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dest_process</a:t>
            </a:r>
            <a:r>
              <a:rPr lang="en-US" altLang="zh-TW">
                <a:ea typeface="新細明體" pitchFamily="18" charset="-120"/>
              </a:rPr>
              <a:t>. </a:t>
            </a:r>
            <a:br>
              <a:rPr lang="en-US" altLang="zh-TW">
                <a:ea typeface="新細明體" pitchFamily="18" charset="-120"/>
              </a:rPr>
            </a:b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However, all of the processes still need to pass in an actual argument corresponding to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output_data_p</a:t>
            </a:r>
            <a:r>
              <a:rPr lang="en-US" altLang="zh-TW">
                <a:ea typeface="新細明體" pitchFamily="18" charset="-120"/>
              </a:rPr>
              <a:t>, even if it’s just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NULL</a:t>
            </a:r>
            <a:r>
              <a:rPr lang="en-US" altLang="zh-TW">
                <a:ea typeface="新細明體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6403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Collective vs. Point-to-Point Communications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Point-to-point communications are matched on the basis of tags and communicators. </a:t>
            </a:r>
          </a:p>
          <a:p>
            <a:r>
              <a:rPr lang="en-US" altLang="zh-TW" dirty="0">
                <a:ea typeface="新細明體" pitchFamily="18" charset="-120"/>
              </a:rPr>
              <a:t>Collective communications don’t use tags. </a:t>
            </a:r>
          </a:p>
          <a:p>
            <a:r>
              <a:rPr lang="en-US" altLang="zh-TW" dirty="0">
                <a:ea typeface="新細明體" pitchFamily="18" charset="-120"/>
              </a:rPr>
              <a:t>They’re matched solely on the basis of the communicator and the order in which they’re called.</a:t>
            </a:r>
          </a:p>
        </p:txBody>
      </p:sp>
    </p:spTree>
    <p:extLst>
      <p:ext uri="{BB962C8B-B14F-4D97-AF65-F5344CB8AC3E}">
        <p14:creationId xmlns:p14="http://schemas.microsoft.com/office/powerpoint/2010/main" val="3231491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 (1)</a:t>
            </a:r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85693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Rectangle 4"/>
          <p:cNvSpPr>
            <a:spLocks noChangeArrowheads="1"/>
          </p:cNvSpPr>
          <p:nvPr/>
        </p:nvSpPr>
        <p:spPr bwMode="auto">
          <a:xfrm>
            <a:off x="1547813" y="3500438"/>
            <a:ext cx="640873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zh-TW">
                <a:solidFill>
                  <a:schemeClr val="tx1"/>
                </a:solidFill>
                <a:latin typeface="NimbusRomNo9L-Regu"/>
                <a:ea typeface="新細明體" pitchFamily="18" charset="-120"/>
              </a:rPr>
              <a:t>Multiple calls to </a:t>
            </a:r>
            <a:r>
              <a:rPr lang="en-US" altLang="zh-TW">
                <a:solidFill>
                  <a:schemeClr val="tx1"/>
                </a:solidFill>
                <a:latin typeface="NimbusMonL-Regu-Extend_850"/>
                <a:ea typeface="新細明體" pitchFamily="18" charset="-120"/>
              </a:rPr>
              <a:t>MPI_Reduce</a:t>
            </a:r>
            <a:endParaRPr lang="en-US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2291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 (2)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Suppose that each process calls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MPI_Reduce</a:t>
            </a:r>
            <a:r>
              <a:rPr lang="en-US" altLang="zh-TW">
                <a:ea typeface="新細明體" pitchFamily="18" charset="-120"/>
              </a:rPr>
              <a:t> with operator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MPI_SUM</a:t>
            </a:r>
            <a:r>
              <a:rPr lang="en-US" altLang="zh-TW">
                <a:ea typeface="新細明體" pitchFamily="18" charset="-120"/>
              </a:rPr>
              <a:t>, and destination process 0. </a:t>
            </a:r>
            <a:br>
              <a:rPr lang="en-US" altLang="zh-TW">
                <a:ea typeface="新細明體" pitchFamily="18" charset="-120"/>
              </a:rPr>
            </a:b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At first glance, it might seem that after the two calls to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MPI_Reduce</a:t>
            </a:r>
            <a:r>
              <a:rPr lang="en-US" altLang="zh-TW">
                <a:ea typeface="新細明體" pitchFamily="18" charset="-120"/>
              </a:rPr>
              <a:t>, the value of b will be 3, and the value of d will be 6. </a:t>
            </a:r>
          </a:p>
        </p:txBody>
      </p:sp>
    </p:spTree>
    <p:extLst>
      <p:ext uri="{BB962C8B-B14F-4D97-AF65-F5344CB8AC3E}">
        <p14:creationId xmlns:p14="http://schemas.microsoft.com/office/powerpoint/2010/main" val="2597763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 (3)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However, the names of the memory locations are irrelevant to the matching of the calls to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MPI_Reduce</a:t>
            </a:r>
            <a:r>
              <a:rPr lang="en-US" altLang="zh-TW">
                <a:ea typeface="新細明體" pitchFamily="18" charset="-120"/>
              </a:rPr>
              <a:t>. </a:t>
            </a:r>
            <a:br>
              <a:rPr lang="en-US" altLang="zh-TW">
                <a:ea typeface="新細明體" pitchFamily="18" charset="-120"/>
              </a:rPr>
            </a:b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The order of the calls will determine the matching so the value stored in b will be 1+2+1 = 4, and the value stored in d will be 2+1+2 = 5.</a:t>
            </a:r>
          </a:p>
        </p:txBody>
      </p:sp>
    </p:spTree>
    <p:extLst>
      <p:ext uri="{BB962C8B-B14F-4D97-AF65-F5344CB8AC3E}">
        <p14:creationId xmlns:p14="http://schemas.microsoft.com/office/powerpoint/2010/main" val="3518381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MPI_Allreduce</a:t>
            </a:r>
          </a:p>
        </p:txBody>
      </p:sp>
      <p:sp>
        <p:nvSpPr>
          <p:cNvPr id="56323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Useful in a situation in which all of the processes need the result of a global sum in order to complete some larger computation.</a:t>
            </a: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57563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606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 descr="f03-08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908050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0063" y="2781300"/>
            <a:ext cx="267176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A global sum followed</a:t>
            </a:r>
            <a:br>
              <a:rPr lang="en-US" sz="2000" i="1" dirty="0">
                <a:solidFill>
                  <a:srgbClr val="FF0000"/>
                </a:solidFill>
                <a:latin typeface="+mj-lt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</a:rPr>
              <a:t>by distribution of the</a:t>
            </a:r>
            <a:br>
              <a:rPr lang="en-US" sz="2000" i="1" dirty="0">
                <a:solidFill>
                  <a:srgbClr val="FF0000"/>
                </a:solidFill>
                <a:latin typeface="+mj-lt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</a:rPr>
              <a:t>result.</a:t>
            </a:r>
          </a:p>
        </p:txBody>
      </p:sp>
    </p:spTree>
    <p:extLst>
      <p:ext uri="{BB962C8B-B14F-4D97-AF65-F5344CB8AC3E}">
        <p14:creationId xmlns:p14="http://schemas.microsoft.com/office/powerpoint/2010/main" val="347002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2" descr="f03-09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08050"/>
            <a:ext cx="6192838" cy="42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9975" y="5516563"/>
            <a:ext cx="39179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A butterfly-structured global sum.</a:t>
            </a:r>
          </a:p>
        </p:txBody>
      </p:sp>
      <p:pic>
        <p:nvPicPr>
          <p:cNvPr id="58373" name="Picture 2" descr="animals,bugs,butterflies,cropped images,cropped pictures,insects,nature,PNG,transparent background,yel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88" y="0"/>
            <a:ext cx="1484312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95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clipped images,cropped images,cropped pictures,Earth,global,globes,icons,international,planets,PNG,transparent background,worlds,worldw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Our first MPI program</a:t>
            </a:r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37" y="1244748"/>
            <a:ext cx="5718175" cy="52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741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Broadcast</a:t>
            </a:r>
          </a:p>
        </p:txBody>
      </p:sp>
      <p:sp>
        <p:nvSpPr>
          <p:cNvPr id="59395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Data belonging to a single process is sent to all of the processes in the communicator.</a:t>
            </a: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750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 descr="f03-10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25538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3938" y="1268413"/>
            <a:ext cx="3333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A tree-structured broadcast.</a:t>
            </a:r>
          </a:p>
        </p:txBody>
      </p:sp>
      <p:pic>
        <p:nvPicPr>
          <p:cNvPr id="60421" name="Picture 2" descr="conservation,cropped images,cropped pictures,growing,nature,plants,PNG,transparent background,trees,woo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60350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303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A version of Get_input that uses MPI_Bcast</a:t>
            </a: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7162800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638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Data distributions</a:t>
            </a:r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00213"/>
            <a:ext cx="6529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59338" y="4508500"/>
            <a:ext cx="2832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Compute a vector sum.</a:t>
            </a:r>
          </a:p>
        </p:txBody>
      </p:sp>
    </p:spTree>
    <p:extLst>
      <p:ext uri="{BB962C8B-B14F-4D97-AF65-F5344CB8AC3E}">
        <p14:creationId xmlns:p14="http://schemas.microsoft.com/office/powerpoint/2010/main" val="2905170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Serial implementation of vector addition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89138"/>
            <a:ext cx="81629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570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Parallel implementation of </a:t>
            </a:r>
            <a:br>
              <a:rPr lang="en-US" altLang="zh-TW">
                <a:ea typeface="新細明體" pitchFamily="18" charset="-120"/>
              </a:rPr>
            </a:br>
            <a:r>
              <a:rPr lang="en-US" altLang="zh-TW">
                <a:ea typeface="新細明體" pitchFamily="18" charset="-120"/>
              </a:rPr>
              <a:t>vector addition</a:t>
            </a:r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73238"/>
            <a:ext cx="7988300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259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938338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Different partitions of a 12-component vector among 3 processes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20938"/>
            <a:ext cx="83756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522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Partitioning options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Block partitioning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Assign blocks of consecutive components to each process.</a:t>
            </a:r>
          </a:p>
          <a:p>
            <a:r>
              <a:rPr lang="en-US" altLang="zh-TW" dirty="0">
                <a:ea typeface="新細明體" pitchFamily="18" charset="-120"/>
              </a:rPr>
              <a:t>Cyclic partitioning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Assign components in a round robin fashion.</a:t>
            </a:r>
          </a:p>
          <a:p>
            <a:r>
              <a:rPr lang="en-US" altLang="zh-TW" dirty="0">
                <a:ea typeface="新細明體" pitchFamily="18" charset="-120"/>
              </a:rPr>
              <a:t>Block-cyclic partitioning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Use a cyclic distribution of blocks of components.</a:t>
            </a:r>
          </a:p>
        </p:txBody>
      </p:sp>
    </p:spTree>
    <p:extLst>
      <p:ext uri="{BB962C8B-B14F-4D97-AF65-F5344CB8AC3E}">
        <p14:creationId xmlns:p14="http://schemas.microsoft.com/office/powerpoint/2010/main" val="3747998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187624" y="1772816"/>
            <a:ext cx="720000" cy="72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123728" y="1772816"/>
            <a:ext cx="720000" cy="72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3059912" y="1772816"/>
            <a:ext cx="720000" cy="72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4068024" y="1772816"/>
            <a:ext cx="720000" cy="72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71600" y="3212976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331640" y="3212976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91680" y="3212976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051720" y="3212976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1760" y="3212976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771800" y="3212976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131840" y="3212976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491880" y="3212976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851920" y="3212976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211960" y="3212976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572000" y="3212976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932040" y="3212976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542778" y="3203684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itchFamily="18" charset="-120"/>
              </a:rPr>
              <a:t>Block partitioning</a:t>
            </a:r>
          </a:p>
        </p:txBody>
      </p:sp>
      <p:sp>
        <p:nvSpPr>
          <p:cNvPr id="22" name="矩形 21"/>
          <p:cNvSpPr/>
          <p:nvPr/>
        </p:nvSpPr>
        <p:spPr>
          <a:xfrm>
            <a:off x="971600" y="4077072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331640" y="4077072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691680" y="4077072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051720" y="4077072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411760" y="4077072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771800" y="4077072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131840" y="4077072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491880" y="4077072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3851920" y="4077072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211960" y="4077072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572000" y="4077072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932040" y="4077072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5580112" y="406778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itchFamily="18" charset="-120"/>
              </a:rPr>
              <a:t>Cyclic partitioning</a:t>
            </a:r>
          </a:p>
        </p:txBody>
      </p:sp>
      <p:sp>
        <p:nvSpPr>
          <p:cNvPr id="35" name="矩形 34"/>
          <p:cNvSpPr/>
          <p:nvPr/>
        </p:nvSpPr>
        <p:spPr>
          <a:xfrm>
            <a:off x="971600" y="5013176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331640" y="5013176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691680" y="5013176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2051720" y="5013176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411760" y="5013176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771800" y="5013176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3131840" y="5013176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3491880" y="5013176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3851920" y="5013176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4211960" y="5013176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572000" y="5013176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932040" y="5013176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603483" y="501458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pitchFamily="18" charset="-120"/>
              </a:rPr>
              <a:t>Block-cyclic partitioning</a:t>
            </a:r>
          </a:p>
        </p:txBody>
      </p:sp>
    </p:spTree>
    <p:extLst>
      <p:ext uri="{BB962C8B-B14F-4D97-AF65-F5344CB8AC3E}">
        <p14:creationId xmlns:p14="http://schemas.microsoft.com/office/powerpoint/2010/main" val="33734992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Two-Dimensional Block Cyclic Data Distribution 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11560" y="1772816"/>
            <a:ext cx="720000" cy="72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475656" y="1772816"/>
            <a:ext cx="720000" cy="72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2411760" y="1772816"/>
            <a:ext cx="720000" cy="72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3347864" y="1772816"/>
            <a:ext cx="720000" cy="72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9999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6003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22007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8011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4015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0019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660232" y="14847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020272" y="14847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380312" y="14847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740352" y="14847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100392" y="14847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460432" y="14847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49999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003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22007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58011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94015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30019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6660232" y="18448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020272" y="18448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380312" y="18448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740352" y="18448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00392" y="18448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460432" y="18448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9999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86003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522007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58011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94015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630019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66023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02027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38031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774035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810039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846043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4499992" y="25649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4860032" y="25649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220072" y="25649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558011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594015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630019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666023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702027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738031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774035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810039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846043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449999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486003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522007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558011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594015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630019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666023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702027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738031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774035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810039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/>
        </p:nvSpPr>
        <p:spPr>
          <a:xfrm>
            <a:off x="846043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449999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486003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522007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558011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594015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630019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66023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702027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738031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774035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810039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846043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49999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486003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522007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558011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594015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630019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666023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/>
          <p:cNvSpPr/>
          <p:nvPr/>
        </p:nvSpPr>
        <p:spPr>
          <a:xfrm>
            <a:off x="702027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矩形 123"/>
          <p:cNvSpPr/>
          <p:nvPr/>
        </p:nvSpPr>
        <p:spPr>
          <a:xfrm>
            <a:off x="738031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矩形 124"/>
          <p:cNvSpPr/>
          <p:nvPr/>
        </p:nvSpPr>
        <p:spPr>
          <a:xfrm>
            <a:off x="774035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810039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846043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矩形 127"/>
          <p:cNvSpPr/>
          <p:nvPr/>
        </p:nvSpPr>
        <p:spPr>
          <a:xfrm>
            <a:off x="449999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>
            <a:off x="486003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522007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558011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594015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630019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66023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702027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38031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74035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810039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846043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449999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486003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522007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558011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/>
          <p:cNvSpPr/>
          <p:nvPr/>
        </p:nvSpPr>
        <p:spPr>
          <a:xfrm>
            <a:off x="594015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矩形 144"/>
          <p:cNvSpPr/>
          <p:nvPr/>
        </p:nvSpPr>
        <p:spPr>
          <a:xfrm>
            <a:off x="630019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/>
          <p:cNvSpPr/>
          <p:nvPr/>
        </p:nvSpPr>
        <p:spPr>
          <a:xfrm>
            <a:off x="666023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702027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738031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矩形 148"/>
          <p:cNvSpPr/>
          <p:nvPr/>
        </p:nvSpPr>
        <p:spPr>
          <a:xfrm>
            <a:off x="7740352" y="43651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矩形 149"/>
          <p:cNvSpPr/>
          <p:nvPr/>
        </p:nvSpPr>
        <p:spPr>
          <a:xfrm>
            <a:off x="8100392" y="43651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8460432" y="43651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449999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矩形 152"/>
          <p:cNvSpPr/>
          <p:nvPr/>
        </p:nvSpPr>
        <p:spPr>
          <a:xfrm>
            <a:off x="486003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 153"/>
          <p:cNvSpPr/>
          <p:nvPr/>
        </p:nvSpPr>
        <p:spPr>
          <a:xfrm>
            <a:off x="522007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/>
          <p:cNvSpPr/>
          <p:nvPr/>
        </p:nvSpPr>
        <p:spPr>
          <a:xfrm>
            <a:off x="558011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 155"/>
          <p:cNvSpPr/>
          <p:nvPr/>
        </p:nvSpPr>
        <p:spPr>
          <a:xfrm>
            <a:off x="594015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/>
          <p:cNvSpPr/>
          <p:nvPr/>
        </p:nvSpPr>
        <p:spPr>
          <a:xfrm>
            <a:off x="630019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>
            <a:off x="666023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702027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738031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/>
          <p:cNvSpPr/>
          <p:nvPr/>
        </p:nvSpPr>
        <p:spPr>
          <a:xfrm>
            <a:off x="774035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/>
          <p:cNvSpPr/>
          <p:nvPr/>
        </p:nvSpPr>
        <p:spPr>
          <a:xfrm>
            <a:off x="810039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>
            <a:off x="846043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/>
          <p:cNvSpPr/>
          <p:nvPr/>
        </p:nvSpPr>
        <p:spPr>
          <a:xfrm>
            <a:off x="4499992" y="50851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/>
          <p:cNvSpPr/>
          <p:nvPr/>
        </p:nvSpPr>
        <p:spPr>
          <a:xfrm>
            <a:off x="4860032" y="50851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矩形 165"/>
          <p:cNvSpPr/>
          <p:nvPr/>
        </p:nvSpPr>
        <p:spPr>
          <a:xfrm>
            <a:off x="5220072" y="50851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矩形 166"/>
          <p:cNvSpPr/>
          <p:nvPr/>
        </p:nvSpPr>
        <p:spPr>
          <a:xfrm>
            <a:off x="5580112" y="50851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矩形 167"/>
          <p:cNvSpPr/>
          <p:nvPr/>
        </p:nvSpPr>
        <p:spPr>
          <a:xfrm>
            <a:off x="5940152" y="50851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6300192" y="50851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666023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702027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738031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774035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810039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846043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4499992" y="54452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矩形 176"/>
          <p:cNvSpPr/>
          <p:nvPr/>
        </p:nvSpPr>
        <p:spPr>
          <a:xfrm>
            <a:off x="4860032" y="54452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矩形 177"/>
          <p:cNvSpPr/>
          <p:nvPr/>
        </p:nvSpPr>
        <p:spPr>
          <a:xfrm>
            <a:off x="5220072" y="54452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矩形 178"/>
          <p:cNvSpPr/>
          <p:nvPr/>
        </p:nvSpPr>
        <p:spPr>
          <a:xfrm>
            <a:off x="5580112" y="54452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矩形 179"/>
          <p:cNvSpPr/>
          <p:nvPr/>
        </p:nvSpPr>
        <p:spPr>
          <a:xfrm>
            <a:off x="5940152" y="54452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矩形 180"/>
          <p:cNvSpPr/>
          <p:nvPr/>
        </p:nvSpPr>
        <p:spPr>
          <a:xfrm>
            <a:off x="6300192" y="54452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/>
          <p:cNvSpPr/>
          <p:nvPr/>
        </p:nvSpPr>
        <p:spPr>
          <a:xfrm>
            <a:off x="666023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/>
          <p:cNvSpPr/>
          <p:nvPr/>
        </p:nvSpPr>
        <p:spPr>
          <a:xfrm>
            <a:off x="702027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/>
          <p:cNvSpPr/>
          <p:nvPr/>
        </p:nvSpPr>
        <p:spPr>
          <a:xfrm>
            <a:off x="738031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矩形 184"/>
          <p:cNvSpPr/>
          <p:nvPr/>
        </p:nvSpPr>
        <p:spPr>
          <a:xfrm>
            <a:off x="774035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矩形 185"/>
          <p:cNvSpPr/>
          <p:nvPr/>
        </p:nvSpPr>
        <p:spPr>
          <a:xfrm>
            <a:off x="810039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矩形 186"/>
          <p:cNvSpPr/>
          <p:nvPr/>
        </p:nvSpPr>
        <p:spPr>
          <a:xfrm>
            <a:off x="846043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文字方塊 235"/>
          <p:cNvSpPr txBox="1"/>
          <p:nvPr/>
        </p:nvSpPr>
        <p:spPr>
          <a:xfrm>
            <a:off x="-34639" y="191683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237" name="矩形 236"/>
          <p:cNvSpPr/>
          <p:nvPr/>
        </p:nvSpPr>
        <p:spPr>
          <a:xfrm>
            <a:off x="755576" y="306896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矩形 237"/>
          <p:cNvSpPr/>
          <p:nvPr/>
        </p:nvSpPr>
        <p:spPr>
          <a:xfrm>
            <a:off x="1115616" y="306896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矩形 238"/>
          <p:cNvSpPr/>
          <p:nvPr/>
        </p:nvSpPr>
        <p:spPr>
          <a:xfrm>
            <a:off x="1475656" y="306896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矩形 239"/>
          <p:cNvSpPr/>
          <p:nvPr/>
        </p:nvSpPr>
        <p:spPr>
          <a:xfrm>
            <a:off x="755576" y="342900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矩形 240"/>
          <p:cNvSpPr/>
          <p:nvPr/>
        </p:nvSpPr>
        <p:spPr>
          <a:xfrm>
            <a:off x="1115616" y="342900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2" name="矩形 241"/>
          <p:cNvSpPr/>
          <p:nvPr/>
        </p:nvSpPr>
        <p:spPr>
          <a:xfrm>
            <a:off x="1475656" y="342900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3" name="矩形 242"/>
          <p:cNvSpPr/>
          <p:nvPr/>
        </p:nvSpPr>
        <p:spPr>
          <a:xfrm>
            <a:off x="755576" y="378904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4" name="矩形 243"/>
          <p:cNvSpPr/>
          <p:nvPr/>
        </p:nvSpPr>
        <p:spPr>
          <a:xfrm>
            <a:off x="1115616" y="378904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5" name="矩形 244"/>
          <p:cNvSpPr/>
          <p:nvPr/>
        </p:nvSpPr>
        <p:spPr>
          <a:xfrm>
            <a:off x="1475656" y="378904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文字方塊 245"/>
          <p:cNvSpPr txBox="1"/>
          <p:nvPr/>
        </p:nvSpPr>
        <p:spPr>
          <a:xfrm>
            <a:off x="-36512" y="349171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Block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276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Compilation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313" y="2565400"/>
            <a:ext cx="82073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3200" kern="0" dirty="0" err="1">
                <a:latin typeface="Arial"/>
              </a:rPr>
              <a:t>mpiicc</a:t>
            </a:r>
            <a:r>
              <a:rPr lang="en-US" sz="3200" kern="0" dirty="0">
                <a:latin typeface="Arial"/>
              </a:rPr>
              <a:t>  -g  -Wall  -o  </a:t>
            </a:r>
            <a:r>
              <a:rPr lang="en-US" sz="3200" kern="0" dirty="0" err="1">
                <a:latin typeface="Arial"/>
              </a:rPr>
              <a:t>mpi_hello</a:t>
            </a:r>
            <a:r>
              <a:rPr lang="en-US" sz="3200" kern="0" dirty="0">
                <a:latin typeface="Arial"/>
              </a:rPr>
              <a:t>  </a:t>
            </a:r>
            <a:r>
              <a:rPr lang="en-US" sz="3200" kern="0" dirty="0" err="1">
                <a:latin typeface="Arial"/>
              </a:rPr>
              <a:t>mpi_hello.c</a:t>
            </a:r>
            <a:endParaRPr lang="en-US" sz="3200" kern="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450" y="1196752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wrapper script to compile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turns on all warnings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source 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create this executable file name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</a:rPr>
              <a:t>debugging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information</a:t>
            </a:r>
          </a:p>
        </p:txBody>
      </p:sp>
      <p:sp>
        <p:nvSpPr>
          <p:cNvPr id="10250" name="Freeform 10"/>
          <p:cNvSpPr>
            <a:spLocks noChangeArrowheads="1"/>
          </p:cNvSpPr>
          <p:nvPr/>
        </p:nvSpPr>
        <p:spPr bwMode="auto">
          <a:xfrm>
            <a:off x="1115417" y="1655763"/>
            <a:ext cx="576263" cy="976312"/>
          </a:xfrm>
          <a:custGeom>
            <a:avLst/>
            <a:gdLst>
              <a:gd name="T0" fmla="*/ 577086 w 575441"/>
              <a:gd name="T1" fmla="*/ 0 h 977462"/>
              <a:gd name="T2" fmla="*/ 39526 w 575441"/>
              <a:gd name="T3" fmla="*/ 188742 h 977462"/>
              <a:gd name="T4" fmla="*/ 339928 w 575441"/>
              <a:gd name="T5" fmla="*/ 975163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251" name="Freeform 11"/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4938 w 444062"/>
              <a:gd name="T1" fmla="*/ 89528 h 719958"/>
              <a:gd name="T2" fmla="*/ 18429 w 444062"/>
              <a:gd name="T3" fmla="*/ 105327 h 719958"/>
              <a:gd name="T4" fmla="*/ 334361 w 444062"/>
              <a:gd name="T5" fmla="*/ 721493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252" name="Freeform 12"/>
          <p:cNvSpPr>
            <a:spLocks noChangeArrowheads="1"/>
          </p:cNvSpPr>
          <p:nvPr/>
        </p:nvSpPr>
        <p:spPr bwMode="auto">
          <a:xfrm>
            <a:off x="1691680" y="3232150"/>
            <a:ext cx="577850" cy="862013"/>
          </a:xfrm>
          <a:custGeom>
            <a:avLst/>
            <a:gdLst>
              <a:gd name="T0" fmla="*/ 0 w 578070"/>
              <a:gd name="T1" fmla="*/ 725492 h 861848"/>
              <a:gd name="T2" fmla="*/ 519867 w 578070"/>
              <a:gd name="T3" fmla="*/ 741263 h 861848"/>
              <a:gd name="T4" fmla="*/ 346578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253" name="Freeform 13"/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393 h 2065283"/>
              <a:gd name="T2" fmla="*/ 708911 w 722587"/>
              <a:gd name="T3" fmla="*/ 1418973 h 2065283"/>
              <a:gd name="T4" fmla="*/ 78768 w 722587"/>
              <a:gd name="T5" fmla="*/ 772552 h 2065283"/>
              <a:gd name="T6" fmla="*/ 283564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254" name="Freeform 15"/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1138 h 520262"/>
              <a:gd name="T2" fmla="*/ 333673 w 349469"/>
              <a:gd name="T3" fmla="*/ 205298 h 520262"/>
              <a:gd name="T4" fmla="*/ 111225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255" name="Freeform 16"/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1225 w 499241"/>
              <a:gd name="T1" fmla="*/ 885609 h 882869"/>
              <a:gd name="T2" fmla="*/ 49771 w 499241"/>
              <a:gd name="T3" fmla="*/ 727465 h 882869"/>
              <a:gd name="T4" fmla="*/ 489851 w 499241"/>
              <a:gd name="T5" fmla="*/ 569320 h 882869"/>
              <a:gd name="T6" fmla="*/ 96922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4434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Two-Dimensional Block Cyclic Data Distribution 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11560" y="1772816"/>
            <a:ext cx="720000" cy="72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611640" y="2636992"/>
            <a:ext cx="720000" cy="72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611560" y="3501088"/>
            <a:ext cx="720000" cy="72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11560" y="4437192"/>
            <a:ext cx="720000" cy="72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9999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6003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22007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8011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4015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0019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66023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02027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38031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74035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10039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46043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49999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003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22007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58011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94015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30019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666023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02027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38031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74035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0039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46043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9999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86003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522007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58011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94015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630019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66023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02027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38031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774035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810039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846043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449999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486003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22007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558011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594015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630019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666023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702027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738031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774035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810039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846043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449999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486003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522007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558011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594015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630019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666023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702027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738031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774035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810039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/>
        </p:nvSpPr>
        <p:spPr>
          <a:xfrm>
            <a:off x="846043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449999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486003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522007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558011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594015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630019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66023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702027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738031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774035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810039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846043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49999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486003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522007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558011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594015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630019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666023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/>
          <p:cNvSpPr/>
          <p:nvPr/>
        </p:nvSpPr>
        <p:spPr>
          <a:xfrm>
            <a:off x="702027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矩形 123"/>
          <p:cNvSpPr/>
          <p:nvPr/>
        </p:nvSpPr>
        <p:spPr>
          <a:xfrm>
            <a:off x="738031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矩形 124"/>
          <p:cNvSpPr/>
          <p:nvPr/>
        </p:nvSpPr>
        <p:spPr>
          <a:xfrm>
            <a:off x="774035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810039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846043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矩形 127"/>
          <p:cNvSpPr/>
          <p:nvPr/>
        </p:nvSpPr>
        <p:spPr>
          <a:xfrm>
            <a:off x="449999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>
            <a:off x="486003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522007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558011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594015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630019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66023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702027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38031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74035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810039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846043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449999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486003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522007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558011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/>
          <p:cNvSpPr/>
          <p:nvPr/>
        </p:nvSpPr>
        <p:spPr>
          <a:xfrm>
            <a:off x="594015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矩形 144"/>
          <p:cNvSpPr/>
          <p:nvPr/>
        </p:nvSpPr>
        <p:spPr>
          <a:xfrm>
            <a:off x="630019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/>
          <p:cNvSpPr/>
          <p:nvPr/>
        </p:nvSpPr>
        <p:spPr>
          <a:xfrm>
            <a:off x="666023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702027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738031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矩形 148"/>
          <p:cNvSpPr/>
          <p:nvPr/>
        </p:nvSpPr>
        <p:spPr>
          <a:xfrm>
            <a:off x="774035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矩形 149"/>
          <p:cNvSpPr/>
          <p:nvPr/>
        </p:nvSpPr>
        <p:spPr>
          <a:xfrm>
            <a:off x="810039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846043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449999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矩形 152"/>
          <p:cNvSpPr/>
          <p:nvPr/>
        </p:nvSpPr>
        <p:spPr>
          <a:xfrm>
            <a:off x="486003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 153"/>
          <p:cNvSpPr/>
          <p:nvPr/>
        </p:nvSpPr>
        <p:spPr>
          <a:xfrm>
            <a:off x="522007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/>
          <p:cNvSpPr/>
          <p:nvPr/>
        </p:nvSpPr>
        <p:spPr>
          <a:xfrm>
            <a:off x="558011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 155"/>
          <p:cNvSpPr/>
          <p:nvPr/>
        </p:nvSpPr>
        <p:spPr>
          <a:xfrm>
            <a:off x="594015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/>
          <p:cNvSpPr/>
          <p:nvPr/>
        </p:nvSpPr>
        <p:spPr>
          <a:xfrm>
            <a:off x="630019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>
            <a:off x="666023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702027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738031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/>
          <p:cNvSpPr/>
          <p:nvPr/>
        </p:nvSpPr>
        <p:spPr>
          <a:xfrm>
            <a:off x="774035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/>
          <p:cNvSpPr/>
          <p:nvPr/>
        </p:nvSpPr>
        <p:spPr>
          <a:xfrm>
            <a:off x="810039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>
            <a:off x="846043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/>
          <p:cNvSpPr/>
          <p:nvPr/>
        </p:nvSpPr>
        <p:spPr>
          <a:xfrm>
            <a:off x="449999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/>
          <p:cNvSpPr/>
          <p:nvPr/>
        </p:nvSpPr>
        <p:spPr>
          <a:xfrm>
            <a:off x="486003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矩形 165"/>
          <p:cNvSpPr/>
          <p:nvPr/>
        </p:nvSpPr>
        <p:spPr>
          <a:xfrm>
            <a:off x="522007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矩形 166"/>
          <p:cNvSpPr/>
          <p:nvPr/>
        </p:nvSpPr>
        <p:spPr>
          <a:xfrm>
            <a:off x="558011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矩形 167"/>
          <p:cNvSpPr/>
          <p:nvPr/>
        </p:nvSpPr>
        <p:spPr>
          <a:xfrm>
            <a:off x="594015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630019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666023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702027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738031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774035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810039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846043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449999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矩形 176"/>
          <p:cNvSpPr/>
          <p:nvPr/>
        </p:nvSpPr>
        <p:spPr>
          <a:xfrm>
            <a:off x="486003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矩形 177"/>
          <p:cNvSpPr/>
          <p:nvPr/>
        </p:nvSpPr>
        <p:spPr>
          <a:xfrm>
            <a:off x="522007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矩形 178"/>
          <p:cNvSpPr/>
          <p:nvPr/>
        </p:nvSpPr>
        <p:spPr>
          <a:xfrm>
            <a:off x="558011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矩形 179"/>
          <p:cNvSpPr/>
          <p:nvPr/>
        </p:nvSpPr>
        <p:spPr>
          <a:xfrm>
            <a:off x="594015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矩形 180"/>
          <p:cNvSpPr/>
          <p:nvPr/>
        </p:nvSpPr>
        <p:spPr>
          <a:xfrm>
            <a:off x="630019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/>
          <p:cNvSpPr/>
          <p:nvPr/>
        </p:nvSpPr>
        <p:spPr>
          <a:xfrm>
            <a:off x="666023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/>
          <p:cNvSpPr/>
          <p:nvPr/>
        </p:nvSpPr>
        <p:spPr>
          <a:xfrm>
            <a:off x="702027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/>
          <p:cNvSpPr/>
          <p:nvPr/>
        </p:nvSpPr>
        <p:spPr>
          <a:xfrm>
            <a:off x="738031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矩形 184"/>
          <p:cNvSpPr/>
          <p:nvPr/>
        </p:nvSpPr>
        <p:spPr>
          <a:xfrm>
            <a:off x="774035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矩形 185"/>
          <p:cNvSpPr/>
          <p:nvPr/>
        </p:nvSpPr>
        <p:spPr>
          <a:xfrm>
            <a:off x="810039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矩形 186"/>
          <p:cNvSpPr/>
          <p:nvPr/>
        </p:nvSpPr>
        <p:spPr>
          <a:xfrm>
            <a:off x="846043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文字方塊 235"/>
          <p:cNvSpPr txBox="1"/>
          <p:nvPr/>
        </p:nvSpPr>
        <p:spPr>
          <a:xfrm>
            <a:off x="-34639" y="191683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237" name="矩形 236"/>
          <p:cNvSpPr/>
          <p:nvPr/>
        </p:nvSpPr>
        <p:spPr>
          <a:xfrm>
            <a:off x="2771800" y="162880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矩形 237"/>
          <p:cNvSpPr/>
          <p:nvPr/>
        </p:nvSpPr>
        <p:spPr>
          <a:xfrm>
            <a:off x="3131840" y="162880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矩形 238"/>
          <p:cNvSpPr/>
          <p:nvPr/>
        </p:nvSpPr>
        <p:spPr>
          <a:xfrm>
            <a:off x="3491880" y="162880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矩形 239"/>
          <p:cNvSpPr/>
          <p:nvPr/>
        </p:nvSpPr>
        <p:spPr>
          <a:xfrm>
            <a:off x="2771800" y="198884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矩形 240"/>
          <p:cNvSpPr/>
          <p:nvPr/>
        </p:nvSpPr>
        <p:spPr>
          <a:xfrm>
            <a:off x="3131840" y="198884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2" name="矩形 241"/>
          <p:cNvSpPr/>
          <p:nvPr/>
        </p:nvSpPr>
        <p:spPr>
          <a:xfrm>
            <a:off x="3491880" y="198884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3" name="矩形 242"/>
          <p:cNvSpPr/>
          <p:nvPr/>
        </p:nvSpPr>
        <p:spPr>
          <a:xfrm>
            <a:off x="2771800" y="234888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4" name="矩形 243"/>
          <p:cNvSpPr/>
          <p:nvPr/>
        </p:nvSpPr>
        <p:spPr>
          <a:xfrm>
            <a:off x="3131840" y="234888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5" name="矩形 244"/>
          <p:cNvSpPr/>
          <p:nvPr/>
        </p:nvSpPr>
        <p:spPr>
          <a:xfrm>
            <a:off x="3491880" y="2348880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文字方塊 245"/>
          <p:cNvSpPr txBox="1"/>
          <p:nvPr/>
        </p:nvSpPr>
        <p:spPr>
          <a:xfrm>
            <a:off x="1979712" y="205155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Block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12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Two-Dimensional Block Cyclic Data Distribution 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11560" y="1772816"/>
            <a:ext cx="720000" cy="72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547664" y="1772816"/>
            <a:ext cx="720000" cy="72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2483848" y="1772816"/>
            <a:ext cx="720000" cy="72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3491960" y="1772816"/>
            <a:ext cx="720000" cy="72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9999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6003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22007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8011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40152" y="14847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00192" y="14847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660232" y="14847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020272" y="14847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38031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74035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10039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46043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49999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003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22007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58011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940152" y="18448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300192" y="18448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6660232" y="18448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020272" y="18448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38031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74035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0039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46043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9999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86003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522007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58011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94015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630019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66023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02027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38031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774035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810039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846043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4499992" y="25649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4860032" y="25649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22007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558011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594015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630019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666023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702027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7380312" y="25649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7740352" y="25649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810039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8460432" y="25649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449999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486003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522007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558011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594015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630019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666023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702027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738031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774035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810039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/>
        </p:nvSpPr>
        <p:spPr>
          <a:xfrm>
            <a:off x="846043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449999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486003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522007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558011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594015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630019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66023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702027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738031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774035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810039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846043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49999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486003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522007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558011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594015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630019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666023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/>
          <p:cNvSpPr/>
          <p:nvPr/>
        </p:nvSpPr>
        <p:spPr>
          <a:xfrm>
            <a:off x="702027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矩形 123"/>
          <p:cNvSpPr/>
          <p:nvPr/>
        </p:nvSpPr>
        <p:spPr>
          <a:xfrm>
            <a:off x="738031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矩形 124"/>
          <p:cNvSpPr/>
          <p:nvPr/>
        </p:nvSpPr>
        <p:spPr>
          <a:xfrm>
            <a:off x="774035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810039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846043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矩形 127"/>
          <p:cNvSpPr/>
          <p:nvPr/>
        </p:nvSpPr>
        <p:spPr>
          <a:xfrm>
            <a:off x="449999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>
            <a:off x="486003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522007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558011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594015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630019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66023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702027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38031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74035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810039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846043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449999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486003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522007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558011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/>
          <p:cNvSpPr/>
          <p:nvPr/>
        </p:nvSpPr>
        <p:spPr>
          <a:xfrm>
            <a:off x="594015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矩形 144"/>
          <p:cNvSpPr/>
          <p:nvPr/>
        </p:nvSpPr>
        <p:spPr>
          <a:xfrm>
            <a:off x="6300192" y="43651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/>
          <p:cNvSpPr/>
          <p:nvPr/>
        </p:nvSpPr>
        <p:spPr>
          <a:xfrm>
            <a:off x="6660232" y="43651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7020272" y="43651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738031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矩形 148"/>
          <p:cNvSpPr/>
          <p:nvPr/>
        </p:nvSpPr>
        <p:spPr>
          <a:xfrm>
            <a:off x="774035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矩形 149"/>
          <p:cNvSpPr/>
          <p:nvPr/>
        </p:nvSpPr>
        <p:spPr>
          <a:xfrm>
            <a:off x="810039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846043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449999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矩形 152"/>
          <p:cNvSpPr/>
          <p:nvPr/>
        </p:nvSpPr>
        <p:spPr>
          <a:xfrm>
            <a:off x="486003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 153"/>
          <p:cNvSpPr/>
          <p:nvPr/>
        </p:nvSpPr>
        <p:spPr>
          <a:xfrm>
            <a:off x="522007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/>
          <p:cNvSpPr/>
          <p:nvPr/>
        </p:nvSpPr>
        <p:spPr>
          <a:xfrm>
            <a:off x="558011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 155"/>
          <p:cNvSpPr/>
          <p:nvPr/>
        </p:nvSpPr>
        <p:spPr>
          <a:xfrm>
            <a:off x="594015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/>
          <p:cNvSpPr/>
          <p:nvPr/>
        </p:nvSpPr>
        <p:spPr>
          <a:xfrm>
            <a:off x="630019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>
            <a:off x="666023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702027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738031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/>
          <p:cNvSpPr/>
          <p:nvPr/>
        </p:nvSpPr>
        <p:spPr>
          <a:xfrm>
            <a:off x="774035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/>
          <p:cNvSpPr/>
          <p:nvPr/>
        </p:nvSpPr>
        <p:spPr>
          <a:xfrm>
            <a:off x="810039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>
            <a:off x="846043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/>
          <p:cNvSpPr/>
          <p:nvPr/>
        </p:nvSpPr>
        <p:spPr>
          <a:xfrm>
            <a:off x="4499992" y="50851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/>
          <p:cNvSpPr/>
          <p:nvPr/>
        </p:nvSpPr>
        <p:spPr>
          <a:xfrm>
            <a:off x="4860032" y="50851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矩形 165"/>
          <p:cNvSpPr/>
          <p:nvPr/>
        </p:nvSpPr>
        <p:spPr>
          <a:xfrm>
            <a:off x="5220072" y="50851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矩形 166"/>
          <p:cNvSpPr/>
          <p:nvPr/>
        </p:nvSpPr>
        <p:spPr>
          <a:xfrm>
            <a:off x="5580112" y="50851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矩形 167"/>
          <p:cNvSpPr/>
          <p:nvPr/>
        </p:nvSpPr>
        <p:spPr>
          <a:xfrm>
            <a:off x="594015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630019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666023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702027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7380312" y="50851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7740352" y="50851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8100392" y="50851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8460432" y="50851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4499992" y="54452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矩形 176"/>
          <p:cNvSpPr/>
          <p:nvPr/>
        </p:nvSpPr>
        <p:spPr>
          <a:xfrm>
            <a:off x="4860032" y="54452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矩形 177"/>
          <p:cNvSpPr/>
          <p:nvPr/>
        </p:nvSpPr>
        <p:spPr>
          <a:xfrm>
            <a:off x="5220072" y="54452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矩形 178"/>
          <p:cNvSpPr/>
          <p:nvPr/>
        </p:nvSpPr>
        <p:spPr>
          <a:xfrm>
            <a:off x="5580112" y="54452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矩形 179"/>
          <p:cNvSpPr/>
          <p:nvPr/>
        </p:nvSpPr>
        <p:spPr>
          <a:xfrm>
            <a:off x="594015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矩形 180"/>
          <p:cNvSpPr/>
          <p:nvPr/>
        </p:nvSpPr>
        <p:spPr>
          <a:xfrm>
            <a:off x="630019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/>
          <p:cNvSpPr/>
          <p:nvPr/>
        </p:nvSpPr>
        <p:spPr>
          <a:xfrm>
            <a:off x="666023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/>
          <p:cNvSpPr/>
          <p:nvPr/>
        </p:nvSpPr>
        <p:spPr>
          <a:xfrm>
            <a:off x="702027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/>
          <p:cNvSpPr/>
          <p:nvPr/>
        </p:nvSpPr>
        <p:spPr>
          <a:xfrm>
            <a:off x="7380312" y="54452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矩形 184"/>
          <p:cNvSpPr/>
          <p:nvPr/>
        </p:nvSpPr>
        <p:spPr>
          <a:xfrm>
            <a:off x="7740352" y="54452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矩形 185"/>
          <p:cNvSpPr/>
          <p:nvPr/>
        </p:nvSpPr>
        <p:spPr>
          <a:xfrm>
            <a:off x="8100392" y="54452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矩形 186"/>
          <p:cNvSpPr/>
          <p:nvPr/>
        </p:nvSpPr>
        <p:spPr>
          <a:xfrm>
            <a:off x="8460432" y="54452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文字方塊 235"/>
          <p:cNvSpPr txBox="1"/>
          <p:nvPr/>
        </p:nvSpPr>
        <p:spPr>
          <a:xfrm>
            <a:off x="-34639" y="191683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237" name="矩形 236"/>
          <p:cNvSpPr/>
          <p:nvPr/>
        </p:nvSpPr>
        <p:spPr>
          <a:xfrm>
            <a:off x="755576" y="321297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矩形 237"/>
          <p:cNvSpPr/>
          <p:nvPr/>
        </p:nvSpPr>
        <p:spPr>
          <a:xfrm>
            <a:off x="1115616" y="321297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矩形 239"/>
          <p:cNvSpPr/>
          <p:nvPr/>
        </p:nvSpPr>
        <p:spPr>
          <a:xfrm>
            <a:off x="755576" y="357301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矩形 240"/>
          <p:cNvSpPr/>
          <p:nvPr/>
        </p:nvSpPr>
        <p:spPr>
          <a:xfrm>
            <a:off x="1115616" y="357301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文字方塊 245"/>
          <p:cNvSpPr txBox="1"/>
          <p:nvPr/>
        </p:nvSpPr>
        <p:spPr>
          <a:xfrm>
            <a:off x="-36512" y="3347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Block</a:t>
            </a:r>
            <a:endParaRPr lang="zh-TW" altLang="en-US" dirty="0"/>
          </a:p>
        </p:txBody>
      </p:sp>
      <p:sp>
        <p:nvSpPr>
          <p:cNvPr id="189" name="矩形 188"/>
          <p:cNvSpPr/>
          <p:nvPr/>
        </p:nvSpPr>
        <p:spPr>
          <a:xfrm>
            <a:off x="5220072" y="4000920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矩形 189"/>
          <p:cNvSpPr/>
          <p:nvPr/>
        </p:nvSpPr>
        <p:spPr>
          <a:xfrm>
            <a:off x="5220072" y="4360960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矩形 190"/>
          <p:cNvSpPr/>
          <p:nvPr/>
        </p:nvSpPr>
        <p:spPr>
          <a:xfrm>
            <a:off x="5220072" y="4721000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/>
          <p:cNvSpPr/>
          <p:nvPr/>
        </p:nvSpPr>
        <p:spPr>
          <a:xfrm>
            <a:off x="5220072" y="5081040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矩形 192"/>
          <p:cNvSpPr/>
          <p:nvPr/>
        </p:nvSpPr>
        <p:spPr>
          <a:xfrm>
            <a:off x="5220072" y="5441080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792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Two-Dimensional Block Cyclic Data Distribution 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11560" y="1772816"/>
            <a:ext cx="720000" cy="72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475656" y="1772816"/>
            <a:ext cx="720000" cy="72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611560" y="2564904"/>
            <a:ext cx="720000" cy="72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475656" y="2564904"/>
            <a:ext cx="720000" cy="72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9999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6003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22007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8011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4015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0019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66023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02027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38031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74035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10039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46043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49999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003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22007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58011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94015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30019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666023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02027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38031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74035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0039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46043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9999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86003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522007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58011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94015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630019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66023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02027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380312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774035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810039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8460432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449999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486003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22007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558011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594015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630019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666023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702027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738031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774035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810039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846043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449999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486003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522007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558011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594015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630019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666023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702027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7380312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774035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810039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/>
        </p:nvSpPr>
        <p:spPr>
          <a:xfrm>
            <a:off x="8460432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449999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486003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522007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558011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594015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630019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66023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702027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7380312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774035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810039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8460432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49999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486003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522007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558011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594015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630019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666023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/>
          <p:cNvSpPr/>
          <p:nvPr/>
        </p:nvSpPr>
        <p:spPr>
          <a:xfrm>
            <a:off x="702027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矩形 123"/>
          <p:cNvSpPr/>
          <p:nvPr/>
        </p:nvSpPr>
        <p:spPr>
          <a:xfrm>
            <a:off x="7380312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矩形 124"/>
          <p:cNvSpPr/>
          <p:nvPr/>
        </p:nvSpPr>
        <p:spPr>
          <a:xfrm>
            <a:off x="774035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810039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8460432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矩形 127"/>
          <p:cNvSpPr/>
          <p:nvPr/>
        </p:nvSpPr>
        <p:spPr>
          <a:xfrm>
            <a:off x="449999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>
            <a:off x="486003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522007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558011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594015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630019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66023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702027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380312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74035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810039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8460432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449999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486003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522007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558011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/>
          <p:cNvSpPr/>
          <p:nvPr/>
        </p:nvSpPr>
        <p:spPr>
          <a:xfrm>
            <a:off x="594015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矩形 144"/>
          <p:cNvSpPr/>
          <p:nvPr/>
        </p:nvSpPr>
        <p:spPr>
          <a:xfrm>
            <a:off x="630019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/>
          <p:cNvSpPr/>
          <p:nvPr/>
        </p:nvSpPr>
        <p:spPr>
          <a:xfrm>
            <a:off x="666023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702027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738031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矩形 148"/>
          <p:cNvSpPr/>
          <p:nvPr/>
        </p:nvSpPr>
        <p:spPr>
          <a:xfrm>
            <a:off x="774035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矩形 149"/>
          <p:cNvSpPr/>
          <p:nvPr/>
        </p:nvSpPr>
        <p:spPr>
          <a:xfrm>
            <a:off x="810039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846043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449999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矩形 152"/>
          <p:cNvSpPr/>
          <p:nvPr/>
        </p:nvSpPr>
        <p:spPr>
          <a:xfrm>
            <a:off x="486003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 153"/>
          <p:cNvSpPr/>
          <p:nvPr/>
        </p:nvSpPr>
        <p:spPr>
          <a:xfrm>
            <a:off x="522007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/>
          <p:cNvSpPr/>
          <p:nvPr/>
        </p:nvSpPr>
        <p:spPr>
          <a:xfrm>
            <a:off x="558011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 155"/>
          <p:cNvSpPr/>
          <p:nvPr/>
        </p:nvSpPr>
        <p:spPr>
          <a:xfrm>
            <a:off x="594015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/>
          <p:cNvSpPr/>
          <p:nvPr/>
        </p:nvSpPr>
        <p:spPr>
          <a:xfrm>
            <a:off x="630019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>
            <a:off x="666023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702027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7380312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/>
          <p:cNvSpPr/>
          <p:nvPr/>
        </p:nvSpPr>
        <p:spPr>
          <a:xfrm>
            <a:off x="774035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/>
          <p:cNvSpPr/>
          <p:nvPr/>
        </p:nvSpPr>
        <p:spPr>
          <a:xfrm>
            <a:off x="810039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>
            <a:off x="8460432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/>
          <p:cNvSpPr/>
          <p:nvPr/>
        </p:nvSpPr>
        <p:spPr>
          <a:xfrm>
            <a:off x="449999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/>
          <p:cNvSpPr/>
          <p:nvPr/>
        </p:nvSpPr>
        <p:spPr>
          <a:xfrm>
            <a:off x="486003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矩形 165"/>
          <p:cNvSpPr/>
          <p:nvPr/>
        </p:nvSpPr>
        <p:spPr>
          <a:xfrm>
            <a:off x="522007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矩形 166"/>
          <p:cNvSpPr/>
          <p:nvPr/>
        </p:nvSpPr>
        <p:spPr>
          <a:xfrm>
            <a:off x="558011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矩形 167"/>
          <p:cNvSpPr/>
          <p:nvPr/>
        </p:nvSpPr>
        <p:spPr>
          <a:xfrm>
            <a:off x="594015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630019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666023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702027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738031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774035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810039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846043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449999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矩形 176"/>
          <p:cNvSpPr/>
          <p:nvPr/>
        </p:nvSpPr>
        <p:spPr>
          <a:xfrm>
            <a:off x="486003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矩形 177"/>
          <p:cNvSpPr/>
          <p:nvPr/>
        </p:nvSpPr>
        <p:spPr>
          <a:xfrm>
            <a:off x="522007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矩形 178"/>
          <p:cNvSpPr/>
          <p:nvPr/>
        </p:nvSpPr>
        <p:spPr>
          <a:xfrm>
            <a:off x="558011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矩形 179"/>
          <p:cNvSpPr/>
          <p:nvPr/>
        </p:nvSpPr>
        <p:spPr>
          <a:xfrm>
            <a:off x="594015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矩形 180"/>
          <p:cNvSpPr/>
          <p:nvPr/>
        </p:nvSpPr>
        <p:spPr>
          <a:xfrm>
            <a:off x="630019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/>
          <p:cNvSpPr/>
          <p:nvPr/>
        </p:nvSpPr>
        <p:spPr>
          <a:xfrm>
            <a:off x="666023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/>
          <p:cNvSpPr/>
          <p:nvPr/>
        </p:nvSpPr>
        <p:spPr>
          <a:xfrm>
            <a:off x="702027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/>
          <p:cNvSpPr/>
          <p:nvPr/>
        </p:nvSpPr>
        <p:spPr>
          <a:xfrm>
            <a:off x="738031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矩形 184"/>
          <p:cNvSpPr/>
          <p:nvPr/>
        </p:nvSpPr>
        <p:spPr>
          <a:xfrm>
            <a:off x="774035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矩形 185"/>
          <p:cNvSpPr/>
          <p:nvPr/>
        </p:nvSpPr>
        <p:spPr>
          <a:xfrm>
            <a:off x="810039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矩形 186"/>
          <p:cNvSpPr/>
          <p:nvPr/>
        </p:nvSpPr>
        <p:spPr>
          <a:xfrm>
            <a:off x="846043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文字方塊 235"/>
          <p:cNvSpPr txBox="1"/>
          <p:nvPr/>
        </p:nvSpPr>
        <p:spPr>
          <a:xfrm>
            <a:off x="-34639" y="191683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237" name="矩形 236"/>
          <p:cNvSpPr/>
          <p:nvPr/>
        </p:nvSpPr>
        <p:spPr>
          <a:xfrm>
            <a:off x="827584" y="393305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矩形 237"/>
          <p:cNvSpPr/>
          <p:nvPr/>
        </p:nvSpPr>
        <p:spPr>
          <a:xfrm>
            <a:off x="1187624" y="393305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矩形 238"/>
          <p:cNvSpPr/>
          <p:nvPr/>
        </p:nvSpPr>
        <p:spPr>
          <a:xfrm>
            <a:off x="1547664" y="393305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矩形 239"/>
          <p:cNvSpPr/>
          <p:nvPr/>
        </p:nvSpPr>
        <p:spPr>
          <a:xfrm>
            <a:off x="827584" y="429309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矩形 240"/>
          <p:cNvSpPr/>
          <p:nvPr/>
        </p:nvSpPr>
        <p:spPr>
          <a:xfrm>
            <a:off x="1187624" y="429309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2" name="矩形 241"/>
          <p:cNvSpPr/>
          <p:nvPr/>
        </p:nvSpPr>
        <p:spPr>
          <a:xfrm>
            <a:off x="1547664" y="429309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3" name="矩形 242"/>
          <p:cNvSpPr/>
          <p:nvPr/>
        </p:nvSpPr>
        <p:spPr>
          <a:xfrm>
            <a:off x="827584" y="465313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4" name="矩形 243"/>
          <p:cNvSpPr/>
          <p:nvPr/>
        </p:nvSpPr>
        <p:spPr>
          <a:xfrm>
            <a:off x="1187624" y="465313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5" name="矩形 244"/>
          <p:cNvSpPr/>
          <p:nvPr/>
        </p:nvSpPr>
        <p:spPr>
          <a:xfrm>
            <a:off x="1547664" y="465313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文字方塊 245"/>
          <p:cNvSpPr txBox="1"/>
          <p:nvPr/>
        </p:nvSpPr>
        <p:spPr>
          <a:xfrm>
            <a:off x="35496" y="435581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Block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7860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Two-Dimensional Block Cyclic Data Distribution 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11560" y="1772816"/>
            <a:ext cx="720000" cy="72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547664" y="1772816"/>
            <a:ext cx="720000" cy="72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611560" y="2636912"/>
            <a:ext cx="720000" cy="72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547664" y="2636912"/>
            <a:ext cx="720000" cy="72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9999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6003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22007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8011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4015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0019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66023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02027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38031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740352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10039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460432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49999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003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22007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58011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94015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30019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666023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02027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38031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740352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0039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460432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9999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86003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522007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58011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594015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630019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66023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02027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38031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7740352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810039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8460432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449999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486003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22007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558011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594015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630019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666023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702027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738031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7740352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810039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8460432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449999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486003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522007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558011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594015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630019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666023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702027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738031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7740352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810039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/>
        </p:nvSpPr>
        <p:spPr>
          <a:xfrm>
            <a:off x="8460432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449999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486003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522007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558011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594015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630019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66023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702027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738031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7740352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810039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8460432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49999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486003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522007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558011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594015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630019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666023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/>
          <p:cNvSpPr/>
          <p:nvPr/>
        </p:nvSpPr>
        <p:spPr>
          <a:xfrm>
            <a:off x="702027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矩形 123"/>
          <p:cNvSpPr/>
          <p:nvPr/>
        </p:nvSpPr>
        <p:spPr>
          <a:xfrm>
            <a:off x="738031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矩形 124"/>
          <p:cNvSpPr/>
          <p:nvPr/>
        </p:nvSpPr>
        <p:spPr>
          <a:xfrm>
            <a:off x="7740352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810039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8460432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矩形 127"/>
          <p:cNvSpPr/>
          <p:nvPr/>
        </p:nvSpPr>
        <p:spPr>
          <a:xfrm>
            <a:off x="449999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>
            <a:off x="486003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522007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558011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594015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630019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66023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702027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38031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740352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810039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8460432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449999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486003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522007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558011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/>
          <p:cNvSpPr/>
          <p:nvPr/>
        </p:nvSpPr>
        <p:spPr>
          <a:xfrm>
            <a:off x="594015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矩形 144"/>
          <p:cNvSpPr/>
          <p:nvPr/>
        </p:nvSpPr>
        <p:spPr>
          <a:xfrm>
            <a:off x="630019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/>
          <p:cNvSpPr/>
          <p:nvPr/>
        </p:nvSpPr>
        <p:spPr>
          <a:xfrm>
            <a:off x="666023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702027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738031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矩形 148"/>
          <p:cNvSpPr/>
          <p:nvPr/>
        </p:nvSpPr>
        <p:spPr>
          <a:xfrm>
            <a:off x="7740352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矩形 149"/>
          <p:cNvSpPr/>
          <p:nvPr/>
        </p:nvSpPr>
        <p:spPr>
          <a:xfrm>
            <a:off x="810039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8460432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449999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矩形 152"/>
          <p:cNvSpPr/>
          <p:nvPr/>
        </p:nvSpPr>
        <p:spPr>
          <a:xfrm>
            <a:off x="486003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 153"/>
          <p:cNvSpPr/>
          <p:nvPr/>
        </p:nvSpPr>
        <p:spPr>
          <a:xfrm>
            <a:off x="522007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/>
          <p:cNvSpPr/>
          <p:nvPr/>
        </p:nvSpPr>
        <p:spPr>
          <a:xfrm>
            <a:off x="558011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 155"/>
          <p:cNvSpPr/>
          <p:nvPr/>
        </p:nvSpPr>
        <p:spPr>
          <a:xfrm>
            <a:off x="594015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/>
          <p:cNvSpPr/>
          <p:nvPr/>
        </p:nvSpPr>
        <p:spPr>
          <a:xfrm>
            <a:off x="630019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>
            <a:off x="666023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702027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738031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/>
          <p:cNvSpPr/>
          <p:nvPr/>
        </p:nvSpPr>
        <p:spPr>
          <a:xfrm>
            <a:off x="7740352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/>
          <p:cNvSpPr/>
          <p:nvPr/>
        </p:nvSpPr>
        <p:spPr>
          <a:xfrm>
            <a:off x="810039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>
            <a:off x="8460432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/>
          <p:cNvSpPr/>
          <p:nvPr/>
        </p:nvSpPr>
        <p:spPr>
          <a:xfrm>
            <a:off x="449999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/>
          <p:cNvSpPr/>
          <p:nvPr/>
        </p:nvSpPr>
        <p:spPr>
          <a:xfrm>
            <a:off x="486003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矩形 165"/>
          <p:cNvSpPr/>
          <p:nvPr/>
        </p:nvSpPr>
        <p:spPr>
          <a:xfrm>
            <a:off x="522007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矩形 166"/>
          <p:cNvSpPr/>
          <p:nvPr/>
        </p:nvSpPr>
        <p:spPr>
          <a:xfrm>
            <a:off x="558011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矩形 167"/>
          <p:cNvSpPr/>
          <p:nvPr/>
        </p:nvSpPr>
        <p:spPr>
          <a:xfrm>
            <a:off x="594015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630019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666023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702027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738031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7740352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810039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8460432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449999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矩形 176"/>
          <p:cNvSpPr/>
          <p:nvPr/>
        </p:nvSpPr>
        <p:spPr>
          <a:xfrm>
            <a:off x="486003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矩形 177"/>
          <p:cNvSpPr/>
          <p:nvPr/>
        </p:nvSpPr>
        <p:spPr>
          <a:xfrm>
            <a:off x="522007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矩形 178"/>
          <p:cNvSpPr/>
          <p:nvPr/>
        </p:nvSpPr>
        <p:spPr>
          <a:xfrm>
            <a:off x="558011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矩形 179"/>
          <p:cNvSpPr/>
          <p:nvPr/>
        </p:nvSpPr>
        <p:spPr>
          <a:xfrm>
            <a:off x="594015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矩形 180"/>
          <p:cNvSpPr/>
          <p:nvPr/>
        </p:nvSpPr>
        <p:spPr>
          <a:xfrm>
            <a:off x="630019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/>
          <p:cNvSpPr/>
          <p:nvPr/>
        </p:nvSpPr>
        <p:spPr>
          <a:xfrm>
            <a:off x="666023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/>
          <p:cNvSpPr/>
          <p:nvPr/>
        </p:nvSpPr>
        <p:spPr>
          <a:xfrm>
            <a:off x="702027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/>
          <p:cNvSpPr/>
          <p:nvPr/>
        </p:nvSpPr>
        <p:spPr>
          <a:xfrm>
            <a:off x="738031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矩形 184"/>
          <p:cNvSpPr/>
          <p:nvPr/>
        </p:nvSpPr>
        <p:spPr>
          <a:xfrm>
            <a:off x="7740352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矩形 185"/>
          <p:cNvSpPr/>
          <p:nvPr/>
        </p:nvSpPr>
        <p:spPr>
          <a:xfrm>
            <a:off x="810039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矩形 186"/>
          <p:cNvSpPr/>
          <p:nvPr/>
        </p:nvSpPr>
        <p:spPr>
          <a:xfrm>
            <a:off x="8460432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文字方塊 235"/>
          <p:cNvSpPr txBox="1"/>
          <p:nvPr/>
        </p:nvSpPr>
        <p:spPr>
          <a:xfrm>
            <a:off x="-34639" y="191683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237" name="矩形 236"/>
          <p:cNvSpPr/>
          <p:nvPr/>
        </p:nvSpPr>
        <p:spPr>
          <a:xfrm>
            <a:off x="827584" y="393305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矩形 237"/>
          <p:cNvSpPr/>
          <p:nvPr/>
        </p:nvSpPr>
        <p:spPr>
          <a:xfrm>
            <a:off x="1187624" y="393305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矩形 239"/>
          <p:cNvSpPr/>
          <p:nvPr/>
        </p:nvSpPr>
        <p:spPr>
          <a:xfrm>
            <a:off x="827584" y="429309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矩形 240"/>
          <p:cNvSpPr/>
          <p:nvPr/>
        </p:nvSpPr>
        <p:spPr>
          <a:xfrm>
            <a:off x="1187624" y="4293096"/>
            <a:ext cx="360040" cy="36004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文字方塊 245"/>
          <p:cNvSpPr txBox="1"/>
          <p:nvPr/>
        </p:nvSpPr>
        <p:spPr>
          <a:xfrm>
            <a:off x="35496" y="435581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Block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915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ien\AppData\Local\Microsoft\Windows\Temporary Internet Files\Content.IE5\SLVPFN23\homer-simpsons-155238_640[1]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3039566" cy="442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ien\AppData\Local\Microsoft\Windows\Temporary Internet Files\Content.IE5\BAGVU5HP\cloud-35567_64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0"/>
            <a:ext cx="3640275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lien\AppData\Local\Microsoft\Windows\Temporary Internet Files\Content.IE5\BAGVU5HP\cloud-35567_64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1944216" cy="102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lien\AppData\Local\Microsoft\Windows\Temporary Internet Files\Content.IE5\BAGVU5HP\cloud-35567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64" y="2636913"/>
            <a:ext cx="957256" cy="5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48680"/>
            <a:ext cx="1388000" cy="1041000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 flipH="1">
            <a:off x="6588224" y="775337"/>
            <a:ext cx="1388000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H="1">
            <a:off x="6588224" y="1063369"/>
            <a:ext cx="1388000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6588224" y="1340768"/>
            <a:ext cx="1388000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5280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27584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87624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47664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07704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67744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627784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87824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347864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707904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067944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07504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67544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27584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187624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547664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907704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267744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627784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987824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3347864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707904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067944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07504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67544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27584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187624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547664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907704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2267744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627784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987824" y="22048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3347864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3707904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067944" y="22048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07504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67544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827584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187624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547664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907704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267744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627784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2987824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3347864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3707904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4067944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107504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467544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827584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187624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1547664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907704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2267744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2627784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987824" y="29249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3347864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3707904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067944" y="29249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07504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67544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27584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187624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1547664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1907704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267744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2627784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2987824" y="32849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347864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707904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067944" y="32849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07504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67544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827584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1187624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1547664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1907704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2267744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2627784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2987824" y="36450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3347864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3707904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4067944" y="36450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107504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467544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827584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1187624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1547664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907704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2267744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2627784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2987824" y="400506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3347864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707904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4067944" y="400506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107504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467544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827584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/>
        </p:nvSpPr>
        <p:spPr>
          <a:xfrm>
            <a:off x="1187624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1547664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1907704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2267744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2627784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2987824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3347864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3707904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4067944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107504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467544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827584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1187624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1547664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1907704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2267744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2627784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2987824" y="472514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3347864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3707904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/>
          <p:cNvSpPr/>
          <p:nvPr/>
        </p:nvSpPr>
        <p:spPr>
          <a:xfrm>
            <a:off x="4067944" y="472514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矩形 123"/>
          <p:cNvSpPr/>
          <p:nvPr/>
        </p:nvSpPr>
        <p:spPr>
          <a:xfrm>
            <a:off x="107504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矩形 124"/>
          <p:cNvSpPr/>
          <p:nvPr/>
        </p:nvSpPr>
        <p:spPr>
          <a:xfrm>
            <a:off x="467544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827584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1187624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矩形 127"/>
          <p:cNvSpPr/>
          <p:nvPr/>
        </p:nvSpPr>
        <p:spPr>
          <a:xfrm>
            <a:off x="1547664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>
            <a:off x="1907704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2267744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2627784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2987824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3347864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3707904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4067944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107504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467544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827584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1187624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1547664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矩形 140"/>
          <p:cNvSpPr/>
          <p:nvPr/>
        </p:nvSpPr>
        <p:spPr>
          <a:xfrm>
            <a:off x="1907704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2267744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矩形 142"/>
          <p:cNvSpPr/>
          <p:nvPr/>
        </p:nvSpPr>
        <p:spPr>
          <a:xfrm>
            <a:off x="2627784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/>
          <p:cNvSpPr/>
          <p:nvPr/>
        </p:nvSpPr>
        <p:spPr>
          <a:xfrm>
            <a:off x="2987824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矩形 144"/>
          <p:cNvSpPr/>
          <p:nvPr/>
        </p:nvSpPr>
        <p:spPr>
          <a:xfrm>
            <a:off x="3347864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矩形 145"/>
          <p:cNvSpPr/>
          <p:nvPr/>
        </p:nvSpPr>
        <p:spPr>
          <a:xfrm>
            <a:off x="3707904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4067944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4644008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矩形 148"/>
          <p:cNvSpPr/>
          <p:nvPr/>
        </p:nvSpPr>
        <p:spPr>
          <a:xfrm>
            <a:off x="5004048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矩形 149"/>
          <p:cNvSpPr/>
          <p:nvPr/>
        </p:nvSpPr>
        <p:spPr>
          <a:xfrm>
            <a:off x="5364088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5724128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6084168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矩形 152"/>
          <p:cNvSpPr/>
          <p:nvPr/>
        </p:nvSpPr>
        <p:spPr>
          <a:xfrm>
            <a:off x="6444208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矩形 153"/>
          <p:cNvSpPr/>
          <p:nvPr/>
        </p:nvSpPr>
        <p:spPr>
          <a:xfrm>
            <a:off x="6804248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矩形 154"/>
          <p:cNvSpPr/>
          <p:nvPr/>
        </p:nvSpPr>
        <p:spPr>
          <a:xfrm>
            <a:off x="7164288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矩形 155"/>
          <p:cNvSpPr/>
          <p:nvPr/>
        </p:nvSpPr>
        <p:spPr>
          <a:xfrm>
            <a:off x="7524328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矩形 156"/>
          <p:cNvSpPr/>
          <p:nvPr/>
        </p:nvSpPr>
        <p:spPr>
          <a:xfrm>
            <a:off x="7884368" y="14847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>
            <a:off x="8244408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8604448" y="14847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4644008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/>
          <p:cNvSpPr/>
          <p:nvPr/>
        </p:nvSpPr>
        <p:spPr>
          <a:xfrm>
            <a:off x="5004048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/>
          <p:cNvSpPr/>
          <p:nvPr/>
        </p:nvSpPr>
        <p:spPr>
          <a:xfrm>
            <a:off x="5364088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>
            <a:off x="5724128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/>
          <p:cNvSpPr/>
          <p:nvPr/>
        </p:nvSpPr>
        <p:spPr>
          <a:xfrm>
            <a:off x="6084168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/>
          <p:cNvSpPr/>
          <p:nvPr/>
        </p:nvSpPr>
        <p:spPr>
          <a:xfrm>
            <a:off x="6444208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矩形 165"/>
          <p:cNvSpPr/>
          <p:nvPr/>
        </p:nvSpPr>
        <p:spPr>
          <a:xfrm>
            <a:off x="6804248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矩形 166"/>
          <p:cNvSpPr/>
          <p:nvPr/>
        </p:nvSpPr>
        <p:spPr>
          <a:xfrm>
            <a:off x="7164288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矩形 167"/>
          <p:cNvSpPr/>
          <p:nvPr/>
        </p:nvSpPr>
        <p:spPr>
          <a:xfrm>
            <a:off x="7524328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7884368" y="184482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8244408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8604448" y="184482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4644008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5004048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5364088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5724128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6084168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矩形 176"/>
          <p:cNvSpPr/>
          <p:nvPr/>
        </p:nvSpPr>
        <p:spPr>
          <a:xfrm>
            <a:off x="6444208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矩形 177"/>
          <p:cNvSpPr/>
          <p:nvPr/>
        </p:nvSpPr>
        <p:spPr>
          <a:xfrm>
            <a:off x="6804248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矩形 178"/>
          <p:cNvSpPr/>
          <p:nvPr/>
        </p:nvSpPr>
        <p:spPr>
          <a:xfrm>
            <a:off x="7164288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矩形 179"/>
          <p:cNvSpPr/>
          <p:nvPr/>
        </p:nvSpPr>
        <p:spPr>
          <a:xfrm>
            <a:off x="7524328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矩形 180"/>
          <p:cNvSpPr/>
          <p:nvPr/>
        </p:nvSpPr>
        <p:spPr>
          <a:xfrm>
            <a:off x="7884368" y="22048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/>
          <p:cNvSpPr/>
          <p:nvPr/>
        </p:nvSpPr>
        <p:spPr>
          <a:xfrm>
            <a:off x="8244408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/>
          <p:cNvSpPr/>
          <p:nvPr/>
        </p:nvSpPr>
        <p:spPr>
          <a:xfrm>
            <a:off x="8604448" y="22048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/>
          <p:cNvSpPr/>
          <p:nvPr/>
        </p:nvSpPr>
        <p:spPr>
          <a:xfrm>
            <a:off x="4644008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矩形 184"/>
          <p:cNvSpPr/>
          <p:nvPr/>
        </p:nvSpPr>
        <p:spPr>
          <a:xfrm>
            <a:off x="5004048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矩形 185"/>
          <p:cNvSpPr/>
          <p:nvPr/>
        </p:nvSpPr>
        <p:spPr>
          <a:xfrm>
            <a:off x="5364088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矩形 186"/>
          <p:cNvSpPr/>
          <p:nvPr/>
        </p:nvSpPr>
        <p:spPr>
          <a:xfrm>
            <a:off x="5724128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矩形 187"/>
          <p:cNvSpPr/>
          <p:nvPr/>
        </p:nvSpPr>
        <p:spPr>
          <a:xfrm>
            <a:off x="6084168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矩形 188"/>
          <p:cNvSpPr/>
          <p:nvPr/>
        </p:nvSpPr>
        <p:spPr>
          <a:xfrm>
            <a:off x="6444208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矩形 189"/>
          <p:cNvSpPr/>
          <p:nvPr/>
        </p:nvSpPr>
        <p:spPr>
          <a:xfrm>
            <a:off x="6804248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矩形 190"/>
          <p:cNvSpPr/>
          <p:nvPr/>
        </p:nvSpPr>
        <p:spPr>
          <a:xfrm>
            <a:off x="7164288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/>
          <p:cNvSpPr/>
          <p:nvPr/>
        </p:nvSpPr>
        <p:spPr>
          <a:xfrm>
            <a:off x="7524328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矩形 192"/>
          <p:cNvSpPr/>
          <p:nvPr/>
        </p:nvSpPr>
        <p:spPr>
          <a:xfrm>
            <a:off x="7884368" y="256490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矩形 193"/>
          <p:cNvSpPr/>
          <p:nvPr/>
        </p:nvSpPr>
        <p:spPr>
          <a:xfrm>
            <a:off x="8244408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矩形 194"/>
          <p:cNvSpPr/>
          <p:nvPr/>
        </p:nvSpPr>
        <p:spPr>
          <a:xfrm>
            <a:off x="8604448" y="256490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矩形 195"/>
          <p:cNvSpPr/>
          <p:nvPr/>
        </p:nvSpPr>
        <p:spPr>
          <a:xfrm>
            <a:off x="4644008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/>
          <p:cNvSpPr/>
          <p:nvPr/>
        </p:nvSpPr>
        <p:spPr>
          <a:xfrm>
            <a:off x="5004048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8" name="矩形 197"/>
          <p:cNvSpPr/>
          <p:nvPr/>
        </p:nvSpPr>
        <p:spPr>
          <a:xfrm>
            <a:off x="5364088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矩形 198"/>
          <p:cNvSpPr/>
          <p:nvPr/>
        </p:nvSpPr>
        <p:spPr>
          <a:xfrm>
            <a:off x="5724128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矩形 199"/>
          <p:cNvSpPr/>
          <p:nvPr/>
        </p:nvSpPr>
        <p:spPr>
          <a:xfrm>
            <a:off x="6084168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 200"/>
          <p:cNvSpPr/>
          <p:nvPr/>
        </p:nvSpPr>
        <p:spPr>
          <a:xfrm>
            <a:off x="6444208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2" name="矩形 201"/>
          <p:cNvSpPr/>
          <p:nvPr/>
        </p:nvSpPr>
        <p:spPr>
          <a:xfrm>
            <a:off x="6804248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矩形 202"/>
          <p:cNvSpPr/>
          <p:nvPr/>
        </p:nvSpPr>
        <p:spPr>
          <a:xfrm>
            <a:off x="7164288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矩形 203"/>
          <p:cNvSpPr/>
          <p:nvPr/>
        </p:nvSpPr>
        <p:spPr>
          <a:xfrm>
            <a:off x="7524328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" name="矩形 204"/>
          <p:cNvSpPr/>
          <p:nvPr/>
        </p:nvSpPr>
        <p:spPr>
          <a:xfrm>
            <a:off x="7884368" y="29249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矩形 205"/>
          <p:cNvSpPr/>
          <p:nvPr/>
        </p:nvSpPr>
        <p:spPr>
          <a:xfrm>
            <a:off x="8244408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矩形 206"/>
          <p:cNvSpPr/>
          <p:nvPr/>
        </p:nvSpPr>
        <p:spPr>
          <a:xfrm>
            <a:off x="8604448" y="29249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矩形 207"/>
          <p:cNvSpPr/>
          <p:nvPr/>
        </p:nvSpPr>
        <p:spPr>
          <a:xfrm>
            <a:off x="4644008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矩形 208"/>
          <p:cNvSpPr/>
          <p:nvPr/>
        </p:nvSpPr>
        <p:spPr>
          <a:xfrm>
            <a:off x="5004048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矩形 209"/>
          <p:cNvSpPr/>
          <p:nvPr/>
        </p:nvSpPr>
        <p:spPr>
          <a:xfrm>
            <a:off x="5364088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矩形 210"/>
          <p:cNvSpPr/>
          <p:nvPr/>
        </p:nvSpPr>
        <p:spPr>
          <a:xfrm>
            <a:off x="5724128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2" name="矩形 211"/>
          <p:cNvSpPr/>
          <p:nvPr/>
        </p:nvSpPr>
        <p:spPr>
          <a:xfrm>
            <a:off x="6084168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3" name="矩形 212"/>
          <p:cNvSpPr/>
          <p:nvPr/>
        </p:nvSpPr>
        <p:spPr>
          <a:xfrm>
            <a:off x="6444208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矩形 213"/>
          <p:cNvSpPr/>
          <p:nvPr/>
        </p:nvSpPr>
        <p:spPr>
          <a:xfrm>
            <a:off x="6804248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矩形 214"/>
          <p:cNvSpPr/>
          <p:nvPr/>
        </p:nvSpPr>
        <p:spPr>
          <a:xfrm>
            <a:off x="7164288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6" name="矩形 215"/>
          <p:cNvSpPr/>
          <p:nvPr/>
        </p:nvSpPr>
        <p:spPr>
          <a:xfrm>
            <a:off x="7524328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矩形 216"/>
          <p:cNvSpPr/>
          <p:nvPr/>
        </p:nvSpPr>
        <p:spPr>
          <a:xfrm>
            <a:off x="7884368" y="328498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8" name="矩形 217"/>
          <p:cNvSpPr/>
          <p:nvPr/>
        </p:nvSpPr>
        <p:spPr>
          <a:xfrm>
            <a:off x="8244408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矩形 218"/>
          <p:cNvSpPr/>
          <p:nvPr/>
        </p:nvSpPr>
        <p:spPr>
          <a:xfrm>
            <a:off x="8604448" y="328498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0" name="矩形 219"/>
          <p:cNvSpPr/>
          <p:nvPr/>
        </p:nvSpPr>
        <p:spPr>
          <a:xfrm>
            <a:off x="4644008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矩形 220"/>
          <p:cNvSpPr/>
          <p:nvPr/>
        </p:nvSpPr>
        <p:spPr>
          <a:xfrm>
            <a:off x="5004048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2" name="矩形 221"/>
          <p:cNvSpPr/>
          <p:nvPr/>
        </p:nvSpPr>
        <p:spPr>
          <a:xfrm>
            <a:off x="5364088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3" name="矩形 222"/>
          <p:cNvSpPr/>
          <p:nvPr/>
        </p:nvSpPr>
        <p:spPr>
          <a:xfrm>
            <a:off x="5724128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矩形 223"/>
          <p:cNvSpPr/>
          <p:nvPr/>
        </p:nvSpPr>
        <p:spPr>
          <a:xfrm>
            <a:off x="6084168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矩形 224"/>
          <p:cNvSpPr/>
          <p:nvPr/>
        </p:nvSpPr>
        <p:spPr>
          <a:xfrm>
            <a:off x="6444208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矩形 225"/>
          <p:cNvSpPr/>
          <p:nvPr/>
        </p:nvSpPr>
        <p:spPr>
          <a:xfrm>
            <a:off x="6804248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矩形 226"/>
          <p:cNvSpPr/>
          <p:nvPr/>
        </p:nvSpPr>
        <p:spPr>
          <a:xfrm>
            <a:off x="7164288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8" name="矩形 227"/>
          <p:cNvSpPr/>
          <p:nvPr/>
        </p:nvSpPr>
        <p:spPr>
          <a:xfrm>
            <a:off x="7524328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9" name="矩形 228"/>
          <p:cNvSpPr/>
          <p:nvPr/>
        </p:nvSpPr>
        <p:spPr>
          <a:xfrm>
            <a:off x="7884368" y="36450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0" name="矩形 229"/>
          <p:cNvSpPr/>
          <p:nvPr/>
        </p:nvSpPr>
        <p:spPr>
          <a:xfrm>
            <a:off x="8244408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1" name="矩形 230"/>
          <p:cNvSpPr/>
          <p:nvPr/>
        </p:nvSpPr>
        <p:spPr>
          <a:xfrm>
            <a:off x="8604448" y="36450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2" name="矩形 231"/>
          <p:cNvSpPr/>
          <p:nvPr/>
        </p:nvSpPr>
        <p:spPr>
          <a:xfrm>
            <a:off x="4644008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矩形 232"/>
          <p:cNvSpPr/>
          <p:nvPr/>
        </p:nvSpPr>
        <p:spPr>
          <a:xfrm>
            <a:off x="5004048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4" name="矩形 233"/>
          <p:cNvSpPr/>
          <p:nvPr/>
        </p:nvSpPr>
        <p:spPr>
          <a:xfrm>
            <a:off x="5364088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5" name="矩形 234"/>
          <p:cNvSpPr/>
          <p:nvPr/>
        </p:nvSpPr>
        <p:spPr>
          <a:xfrm>
            <a:off x="5724128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矩形 235"/>
          <p:cNvSpPr/>
          <p:nvPr/>
        </p:nvSpPr>
        <p:spPr>
          <a:xfrm>
            <a:off x="6084168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7" name="矩形 236"/>
          <p:cNvSpPr/>
          <p:nvPr/>
        </p:nvSpPr>
        <p:spPr>
          <a:xfrm>
            <a:off x="6444208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矩形 237"/>
          <p:cNvSpPr/>
          <p:nvPr/>
        </p:nvSpPr>
        <p:spPr>
          <a:xfrm>
            <a:off x="6804248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矩形 238"/>
          <p:cNvSpPr/>
          <p:nvPr/>
        </p:nvSpPr>
        <p:spPr>
          <a:xfrm>
            <a:off x="7164288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矩形 239"/>
          <p:cNvSpPr/>
          <p:nvPr/>
        </p:nvSpPr>
        <p:spPr>
          <a:xfrm>
            <a:off x="7524328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矩形 240"/>
          <p:cNvSpPr/>
          <p:nvPr/>
        </p:nvSpPr>
        <p:spPr>
          <a:xfrm>
            <a:off x="7884368" y="400506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2" name="矩形 241"/>
          <p:cNvSpPr/>
          <p:nvPr/>
        </p:nvSpPr>
        <p:spPr>
          <a:xfrm>
            <a:off x="8244408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3" name="矩形 242"/>
          <p:cNvSpPr/>
          <p:nvPr/>
        </p:nvSpPr>
        <p:spPr>
          <a:xfrm>
            <a:off x="8604448" y="400506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4" name="矩形 243"/>
          <p:cNvSpPr/>
          <p:nvPr/>
        </p:nvSpPr>
        <p:spPr>
          <a:xfrm>
            <a:off x="4644008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5" name="矩形 244"/>
          <p:cNvSpPr/>
          <p:nvPr/>
        </p:nvSpPr>
        <p:spPr>
          <a:xfrm>
            <a:off x="5004048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矩形 245"/>
          <p:cNvSpPr/>
          <p:nvPr/>
        </p:nvSpPr>
        <p:spPr>
          <a:xfrm>
            <a:off x="5364088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矩形 246"/>
          <p:cNvSpPr/>
          <p:nvPr/>
        </p:nvSpPr>
        <p:spPr>
          <a:xfrm>
            <a:off x="5724128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8" name="矩形 247"/>
          <p:cNvSpPr/>
          <p:nvPr/>
        </p:nvSpPr>
        <p:spPr>
          <a:xfrm>
            <a:off x="6084168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9" name="矩形 248"/>
          <p:cNvSpPr/>
          <p:nvPr/>
        </p:nvSpPr>
        <p:spPr>
          <a:xfrm>
            <a:off x="6444208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0" name="矩形 249"/>
          <p:cNvSpPr/>
          <p:nvPr/>
        </p:nvSpPr>
        <p:spPr>
          <a:xfrm>
            <a:off x="6804248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1" name="矩形 250"/>
          <p:cNvSpPr/>
          <p:nvPr/>
        </p:nvSpPr>
        <p:spPr>
          <a:xfrm>
            <a:off x="7164288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2" name="矩形 251"/>
          <p:cNvSpPr/>
          <p:nvPr/>
        </p:nvSpPr>
        <p:spPr>
          <a:xfrm>
            <a:off x="7524328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矩形 252"/>
          <p:cNvSpPr/>
          <p:nvPr/>
        </p:nvSpPr>
        <p:spPr>
          <a:xfrm>
            <a:off x="7884368" y="436510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4" name="矩形 253"/>
          <p:cNvSpPr/>
          <p:nvPr/>
        </p:nvSpPr>
        <p:spPr>
          <a:xfrm>
            <a:off x="8244408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矩形 254"/>
          <p:cNvSpPr/>
          <p:nvPr/>
        </p:nvSpPr>
        <p:spPr>
          <a:xfrm>
            <a:off x="8604448" y="436510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6" name="矩形 255"/>
          <p:cNvSpPr/>
          <p:nvPr/>
        </p:nvSpPr>
        <p:spPr>
          <a:xfrm>
            <a:off x="4644008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7" name="矩形 256"/>
          <p:cNvSpPr/>
          <p:nvPr/>
        </p:nvSpPr>
        <p:spPr>
          <a:xfrm>
            <a:off x="5004048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8" name="矩形 257"/>
          <p:cNvSpPr/>
          <p:nvPr/>
        </p:nvSpPr>
        <p:spPr>
          <a:xfrm>
            <a:off x="5364088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9" name="矩形 258"/>
          <p:cNvSpPr/>
          <p:nvPr/>
        </p:nvSpPr>
        <p:spPr>
          <a:xfrm>
            <a:off x="5724128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0" name="矩形 259"/>
          <p:cNvSpPr/>
          <p:nvPr/>
        </p:nvSpPr>
        <p:spPr>
          <a:xfrm>
            <a:off x="6084168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1" name="矩形 260"/>
          <p:cNvSpPr/>
          <p:nvPr/>
        </p:nvSpPr>
        <p:spPr>
          <a:xfrm>
            <a:off x="6444208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2" name="矩形 261"/>
          <p:cNvSpPr/>
          <p:nvPr/>
        </p:nvSpPr>
        <p:spPr>
          <a:xfrm>
            <a:off x="6804248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3" name="矩形 262"/>
          <p:cNvSpPr/>
          <p:nvPr/>
        </p:nvSpPr>
        <p:spPr>
          <a:xfrm>
            <a:off x="7164288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4" name="矩形 263"/>
          <p:cNvSpPr/>
          <p:nvPr/>
        </p:nvSpPr>
        <p:spPr>
          <a:xfrm>
            <a:off x="7524328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5" name="矩形 264"/>
          <p:cNvSpPr/>
          <p:nvPr/>
        </p:nvSpPr>
        <p:spPr>
          <a:xfrm>
            <a:off x="7884368" y="4725144"/>
            <a:ext cx="360040" cy="36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6" name="矩形 265"/>
          <p:cNvSpPr/>
          <p:nvPr/>
        </p:nvSpPr>
        <p:spPr>
          <a:xfrm>
            <a:off x="8244408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7" name="矩形 266"/>
          <p:cNvSpPr/>
          <p:nvPr/>
        </p:nvSpPr>
        <p:spPr>
          <a:xfrm>
            <a:off x="8604448" y="4725144"/>
            <a:ext cx="360040" cy="3600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8" name="矩形 267"/>
          <p:cNvSpPr/>
          <p:nvPr/>
        </p:nvSpPr>
        <p:spPr>
          <a:xfrm>
            <a:off x="4644008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9" name="矩形 268"/>
          <p:cNvSpPr/>
          <p:nvPr/>
        </p:nvSpPr>
        <p:spPr>
          <a:xfrm>
            <a:off x="5004048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0" name="矩形 269"/>
          <p:cNvSpPr/>
          <p:nvPr/>
        </p:nvSpPr>
        <p:spPr>
          <a:xfrm>
            <a:off x="5364088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矩形 270"/>
          <p:cNvSpPr/>
          <p:nvPr/>
        </p:nvSpPr>
        <p:spPr>
          <a:xfrm>
            <a:off x="5724128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2" name="矩形 271"/>
          <p:cNvSpPr/>
          <p:nvPr/>
        </p:nvSpPr>
        <p:spPr>
          <a:xfrm>
            <a:off x="6084168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3" name="矩形 272"/>
          <p:cNvSpPr/>
          <p:nvPr/>
        </p:nvSpPr>
        <p:spPr>
          <a:xfrm>
            <a:off x="6444208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4" name="矩形 273"/>
          <p:cNvSpPr/>
          <p:nvPr/>
        </p:nvSpPr>
        <p:spPr>
          <a:xfrm>
            <a:off x="6804248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矩形 274"/>
          <p:cNvSpPr/>
          <p:nvPr/>
        </p:nvSpPr>
        <p:spPr>
          <a:xfrm>
            <a:off x="7164288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6" name="矩形 275"/>
          <p:cNvSpPr/>
          <p:nvPr/>
        </p:nvSpPr>
        <p:spPr>
          <a:xfrm>
            <a:off x="7524328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7" name="矩形 276"/>
          <p:cNvSpPr/>
          <p:nvPr/>
        </p:nvSpPr>
        <p:spPr>
          <a:xfrm>
            <a:off x="7884368" y="508518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矩形 277"/>
          <p:cNvSpPr/>
          <p:nvPr/>
        </p:nvSpPr>
        <p:spPr>
          <a:xfrm>
            <a:off x="8244408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9" name="矩形 278"/>
          <p:cNvSpPr/>
          <p:nvPr/>
        </p:nvSpPr>
        <p:spPr>
          <a:xfrm>
            <a:off x="8604448" y="508518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0" name="矩形 279"/>
          <p:cNvSpPr/>
          <p:nvPr/>
        </p:nvSpPr>
        <p:spPr>
          <a:xfrm>
            <a:off x="4644008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1" name="矩形 280"/>
          <p:cNvSpPr/>
          <p:nvPr/>
        </p:nvSpPr>
        <p:spPr>
          <a:xfrm>
            <a:off x="5004048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2" name="矩形 281"/>
          <p:cNvSpPr/>
          <p:nvPr/>
        </p:nvSpPr>
        <p:spPr>
          <a:xfrm>
            <a:off x="5364088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3" name="矩形 282"/>
          <p:cNvSpPr/>
          <p:nvPr/>
        </p:nvSpPr>
        <p:spPr>
          <a:xfrm>
            <a:off x="5724128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4" name="矩形 283"/>
          <p:cNvSpPr/>
          <p:nvPr/>
        </p:nvSpPr>
        <p:spPr>
          <a:xfrm>
            <a:off x="6084168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5" name="矩形 284"/>
          <p:cNvSpPr/>
          <p:nvPr/>
        </p:nvSpPr>
        <p:spPr>
          <a:xfrm>
            <a:off x="6444208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6" name="矩形 285"/>
          <p:cNvSpPr/>
          <p:nvPr/>
        </p:nvSpPr>
        <p:spPr>
          <a:xfrm>
            <a:off x="6804248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7" name="矩形 286"/>
          <p:cNvSpPr/>
          <p:nvPr/>
        </p:nvSpPr>
        <p:spPr>
          <a:xfrm>
            <a:off x="7164288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8" name="矩形 287"/>
          <p:cNvSpPr/>
          <p:nvPr/>
        </p:nvSpPr>
        <p:spPr>
          <a:xfrm>
            <a:off x="7524328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9" name="矩形 288"/>
          <p:cNvSpPr/>
          <p:nvPr/>
        </p:nvSpPr>
        <p:spPr>
          <a:xfrm>
            <a:off x="7884368" y="5445224"/>
            <a:ext cx="360040" cy="3600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0" name="矩形 289"/>
          <p:cNvSpPr/>
          <p:nvPr/>
        </p:nvSpPr>
        <p:spPr>
          <a:xfrm>
            <a:off x="8244408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1" name="矩形 290"/>
          <p:cNvSpPr/>
          <p:nvPr/>
        </p:nvSpPr>
        <p:spPr>
          <a:xfrm>
            <a:off x="8604448" y="5445224"/>
            <a:ext cx="360040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2" name="Rectangle 2"/>
          <p:cNvSpPr>
            <a:spLocks noChangeArrowheads="1"/>
          </p:cNvSpPr>
          <p:nvPr/>
        </p:nvSpPr>
        <p:spPr bwMode="auto">
          <a:xfrm>
            <a:off x="1332111" y="548680"/>
            <a:ext cx="7272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zh-TW" dirty="0">
                <a:latin typeface="NimbusRomNo9L-Regu"/>
                <a:ea typeface="新細明體" pitchFamily="18" charset="-120"/>
              </a:rPr>
              <a:t>Message transmission time </a:t>
            </a:r>
            <a:r>
              <a:rPr lang="en-US" altLang="zh-TW" dirty="0">
                <a:latin typeface="CMR10"/>
                <a:ea typeface="新細明體" pitchFamily="18" charset="-120"/>
              </a:rPr>
              <a:t>= </a:t>
            </a:r>
            <a:r>
              <a:rPr lang="en-US" altLang="zh-TW" dirty="0">
                <a:latin typeface="NimbusRomNo9L-ReguItal"/>
                <a:ea typeface="新細明體" pitchFamily="18" charset="-120"/>
              </a:rPr>
              <a:t>l </a:t>
            </a:r>
            <a:r>
              <a:rPr lang="en-US" altLang="zh-TW" dirty="0">
                <a:latin typeface="CMR10"/>
                <a:ea typeface="新細明體" pitchFamily="18" charset="-120"/>
              </a:rPr>
              <a:t>+ </a:t>
            </a:r>
            <a:r>
              <a:rPr lang="en-US" altLang="zh-TW" dirty="0">
                <a:latin typeface="NimbusRomNo9L-ReguItal"/>
                <a:ea typeface="新細明體" pitchFamily="18" charset="-120"/>
              </a:rPr>
              <a:t>n </a:t>
            </a:r>
            <a:r>
              <a:rPr lang="en-US" altLang="zh-TW" dirty="0">
                <a:latin typeface="CMMI10"/>
                <a:ea typeface="新細明體" pitchFamily="18" charset="-120"/>
              </a:rPr>
              <a:t>/ </a:t>
            </a:r>
            <a:r>
              <a:rPr lang="en-US" altLang="zh-TW" dirty="0">
                <a:latin typeface="NimbusRomNo9L-ReguItal"/>
                <a:ea typeface="新細明體" pitchFamily="18" charset="-120"/>
              </a:rPr>
              <a:t>b</a:t>
            </a:r>
            <a:endParaRPr lang="en-US" altLang="zh-TW" dirty="0">
              <a:latin typeface="Arial Black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4753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5496" y="332656"/>
                <a:ext cx="2161746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32656"/>
                <a:ext cx="2161746" cy="11128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9617" y="1916832"/>
                <a:ext cx="203350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7" y="1916832"/>
                <a:ext cx="2033505" cy="11128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484522" y="371979"/>
                <a:ext cx="203350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22" y="371979"/>
                <a:ext cx="2033505" cy="11128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484522" y="1916832"/>
                <a:ext cx="203350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22" y="1916832"/>
                <a:ext cx="2033505" cy="1112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484522" y="3501008"/>
                <a:ext cx="203350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22" y="3501008"/>
                <a:ext cx="2033505" cy="11128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779384" y="332656"/>
                <a:ext cx="190526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384" y="332656"/>
                <a:ext cx="1905265" cy="11128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779384" y="1956155"/>
                <a:ext cx="190526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384" y="1956155"/>
                <a:ext cx="1905265" cy="11128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915207" y="1956155"/>
                <a:ext cx="190526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207" y="1956155"/>
                <a:ext cx="1905265" cy="111280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796136" y="3540331"/>
                <a:ext cx="177702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540331"/>
                <a:ext cx="1777025" cy="111280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860256" y="4941168"/>
                <a:ext cx="164878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256" y="4941168"/>
                <a:ext cx="1648785" cy="111280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15" idx="3"/>
            <a:endCxn id="16" idx="1"/>
          </p:cNvCxnSpPr>
          <p:nvPr/>
        </p:nvCxnSpPr>
        <p:spPr>
          <a:xfrm flipV="1">
            <a:off x="2133122" y="928382"/>
            <a:ext cx="351400" cy="15448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6" idx="2"/>
            <a:endCxn id="17" idx="0"/>
          </p:cNvCxnSpPr>
          <p:nvPr/>
        </p:nvCxnSpPr>
        <p:spPr>
          <a:xfrm>
            <a:off x="3501275" y="14847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7" idx="2"/>
            <a:endCxn id="18" idx="0"/>
          </p:cNvCxnSpPr>
          <p:nvPr/>
        </p:nvCxnSpPr>
        <p:spPr>
          <a:xfrm>
            <a:off x="3501275" y="3029637"/>
            <a:ext cx="0" cy="4713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8" idx="3"/>
            <a:endCxn id="19" idx="1"/>
          </p:cNvCxnSpPr>
          <p:nvPr/>
        </p:nvCxnSpPr>
        <p:spPr>
          <a:xfrm flipV="1">
            <a:off x="4518027" y="889059"/>
            <a:ext cx="261357" cy="31683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9" idx="2"/>
          </p:cNvCxnSpPr>
          <p:nvPr/>
        </p:nvCxnSpPr>
        <p:spPr>
          <a:xfrm>
            <a:off x="5732017" y="1445461"/>
            <a:ext cx="8639" cy="6153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0" idx="3"/>
            <a:endCxn id="21" idx="1"/>
          </p:cNvCxnSpPr>
          <p:nvPr/>
        </p:nvCxnSpPr>
        <p:spPr>
          <a:xfrm>
            <a:off x="6684649" y="2512558"/>
            <a:ext cx="2305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21" idx="2"/>
            <a:endCxn id="22" idx="0"/>
          </p:cNvCxnSpPr>
          <p:nvPr/>
        </p:nvCxnSpPr>
        <p:spPr>
          <a:xfrm flipH="1">
            <a:off x="6684649" y="3068960"/>
            <a:ext cx="1183191" cy="4713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22" idx="2"/>
            <a:endCxn id="23" idx="0"/>
          </p:cNvCxnSpPr>
          <p:nvPr/>
        </p:nvCxnSpPr>
        <p:spPr>
          <a:xfrm>
            <a:off x="6684649" y="465313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179512" y="4771018"/>
            <a:ext cx="475252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for  k=1  to  m-1  do</a:t>
            </a:r>
          </a:p>
          <a:p>
            <a:r>
              <a:rPr lang="en-US" altLang="zh-TW" dirty="0"/>
              <a:t>	for  </a:t>
            </a:r>
            <a:r>
              <a:rPr lang="en-US" altLang="zh-TW" dirty="0" err="1"/>
              <a:t>i</a:t>
            </a:r>
            <a:r>
              <a:rPr lang="en-US" altLang="zh-TW" dirty="0"/>
              <a:t>=k+1  to  m  do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ik</a:t>
            </a:r>
            <a:r>
              <a:rPr lang="en-US" altLang="zh-TW" dirty="0"/>
              <a:t> =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ik</a:t>
            </a:r>
            <a:r>
              <a:rPr lang="en-US" altLang="zh-TW" dirty="0"/>
              <a:t> /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kk</a:t>
            </a:r>
            <a:endParaRPr lang="en-US" altLang="zh-TW" baseline="-25000" dirty="0"/>
          </a:p>
          <a:p>
            <a:r>
              <a:rPr lang="en-US" altLang="zh-TW" dirty="0"/>
              <a:t>	for  j=k+1  to  m  do</a:t>
            </a:r>
          </a:p>
          <a:p>
            <a:r>
              <a:rPr lang="en-US" altLang="zh-TW" dirty="0"/>
              <a:t>		for  </a:t>
            </a:r>
            <a:r>
              <a:rPr lang="en-US" altLang="zh-TW" dirty="0" err="1"/>
              <a:t>i</a:t>
            </a:r>
            <a:r>
              <a:rPr lang="en-US" altLang="zh-TW" dirty="0"/>
              <a:t>=k+1  to  m  do</a:t>
            </a:r>
          </a:p>
          <a:p>
            <a:r>
              <a:rPr lang="en-US" altLang="zh-TW" dirty="0"/>
              <a:t>			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ij</a:t>
            </a:r>
            <a:r>
              <a:rPr lang="en-US" altLang="zh-TW" dirty="0"/>
              <a:t> =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ij</a:t>
            </a:r>
            <a:r>
              <a:rPr lang="en-US" altLang="zh-TW" dirty="0"/>
              <a:t>-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ik</a:t>
            </a:r>
            <a:r>
              <a:rPr lang="en-US" altLang="zh-TW" dirty="0"/>
              <a:t>*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kj</a:t>
            </a:r>
            <a:endParaRPr lang="zh-TW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56712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5496" y="332656"/>
                <a:ext cx="2161746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32656"/>
                <a:ext cx="2161746" cy="11128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9617" y="1926663"/>
                <a:ext cx="203350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7" y="1926663"/>
                <a:ext cx="2033505" cy="11128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676882" y="352318"/>
                <a:ext cx="164878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882" y="352318"/>
                <a:ext cx="1648785" cy="11128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484522" y="1926663"/>
                <a:ext cx="203350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22" y="1926663"/>
                <a:ext cx="2033505" cy="1112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484522" y="3501008"/>
                <a:ext cx="203350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22" y="3501008"/>
                <a:ext cx="2033505" cy="11128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779384" y="352318"/>
                <a:ext cx="190526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384" y="352318"/>
                <a:ext cx="1905265" cy="11128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779384" y="1926663"/>
                <a:ext cx="164878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384" y="1926663"/>
                <a:ext cx="1648785" cy="11128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915207" y="1926663"/>
                <a:ext cx="190526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207" y="1926663"/>
                <a:ext cx="1905265" cy="111280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940152" y="3540331"/>
                <a:ext cx="177702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540331"/>
                <a:ext cx="1777025" cy="111280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811647" y="5052499"/>
                <a:ext cx="1648785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trike="sngStrike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647" y="5052499"/>
                <a:ext cx="1648785" cy="111280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15" idx="3"/>
            <a:endCxn id="16" idx="1"/>
          </p:cNvCxnSpPr>
          <p:nvPr/>
        </p:nvCxnSpPr>
        <p:spPr>
          <a:xfrm flipV="1">
            <a:off x="2133122" y="908721"/>
            <a:ext cx="543760" cy="15743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endCxn id="17" idx="1"/>
          </p:cNvCxnSpPr>
          <p:nvPr/>
        </p:nvCxnSpPr>
        <p:spPr>
          <a:xfrm>
            <a:off x="2133122" y="2473234"/>
            <a:ext cx="351400" cy="98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18" idx="1"/>
          </p:cNvCxnSpPr>
          <p:nvPr/>
        </p:nvCxnSpPr>
        <p:spPr>
          <a:xfrm>
            <a:off x="2136285" y="2473235"/>
            <a:ext cx="348237" cy="15841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6" idx="3"/>
            <a:endCxn id="19" idx="1"/>
          </p:cNvCxnSpPr>
          <p:nvPr/>
        </p:nvCxnSpPr>
        <p:spPr>
          <a:xfrm>
            <a:off x="4325667" y="908721"/>
            <a:ext cx="4537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9" idx="2"/>
          </p:cNvCxnSpPr>
          <p:nvPr/>
        </p:nvCxnSpPr>
        <p:spPr>
          <a:xfrm>
            <a:off x="5732017" y="1465123"/>
            <a:ext cx="8639" cy="5957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endCxn id="19" idx="1"/>
          </p:cNvCxnSpPr>
          <p:nvPr/>
        </p:nvCxnSpPr>
        <p:spPr>
          <a:xfrm flipV="1">
            <a:off x="4402748" y="908721"/>
            <a:ext cx="376636" cy="15677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8" idx="3"/>
            <a:endCxn id="19" idx="1"/>
          </p:cNvCxnSpPr>
          <p:nvPr/>
        </p:nvCxnSpPr>
        <p:spPr>
          <a:xfrm flipV="1">
            <a:off x="4518027" y="908721"/>
            <a:ext cx="261357" cy="3148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22" idx="2"/>
            <a:endCxn id="23" idx="0"/>
          </p:cNvCxnSpPr>
          <p:nvPr/>
        </p:nvCxnSpPr>
        <p:spPr>
          <a:xfrm>
            <a:off x="6828665" y="4653136"/>
            <a:ext cx="807375" cy="3993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9" idx="2"/>
            <a:endCxn id="21" idx="0"/>
          </p:cNvCxnSpPr>
          <p:nvPr/>
        </p:nvCxnSpPr>
        <p:spPr>
          <a:xfrm>
            <a:off x="5732017" y="1465123"/>
            <a:ext cx="2135823" cy="4615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1" idx="2"/>
            <a:endCxn id="22" idx="0"/>
          </p:cNvCxnSpPr>
          <p:nvPr/>
        </p:nvCxnSpPr>
        <p:spPr>
          <a:xfrm flipH="1">
            <a:off x="6828665" y="3039468"/>
            <a:ext cx="1039175" cy="5008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0" idx="2"/>
            <a:endCxn id="22" idx="0"/>
          </p:cNvCxnSpPr>
          <p:nvPr/>
        </p:nvCxnSpPr>
        <p:spPr>
          <a:xfrm>
            <a:off x="5603777" y="3039468"/>
            <a:ext cx="1224888" cy="5008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179512" y="4771018"/>
            <a:ext cx="475252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for  k=1  to  m-1  do</a:t>
            </a:r>
          </a:p>
          <a:p>
            <a:r>
              <a:rPr lang="en-US" altLang="zh-TW" dirty="0"/>
              <a:t>	for  </a:t>
            </a:r>
            <a:r>
              <a:rPr lang="en-US" altLang="zh-TW" dirty="0" err="1"/>
              <a:t>i</a:t>
            </a:r>
            <a:r>
              <a:rPr lang="en-US" altLang="zh-TW" dirty="0"/>
              <a:t>=k+1  to  m  do</a:t>
            </a:r>
          </a:p>
          <a:p>
            <a:r>
              <a:rPr lang="en-US" altLang="zh-TW" dirty="0"/>
              <a:t>		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ik</a:t>
            </a:r>
            <a:r>
              <a:rPr lang="en-US" altLang="zh-TW" dirty="0"/>
              <a:t> =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ik</a:t>
            </a:r>
            <a:r>
              <a:rPr lang="en-US" altLang="zh-TW" dirty="0"/>
              <a:t> /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kk</a:t>
            </a:r>
            <a:endParaRPr lang="en-US" altLang="zh-TW" baseline="-25000" dirty="0"/>
          </a:p>
          <a:p>
            <a:r>
              <a:rPr lang="en-US" altLang="zh-TW" dirty="0"/>
              <a:t>	for  j=k+1  to  m  do</a:t>
            </a:r>
          </a:p>
          <a:p>
            <a:r>
              <a:rPr lang="en-US" altLang="zh-TW" dirty="0"/>
              <a:t>		for  </a:t>
            </a:r>
            <a:r>
              <a:rPr lang="en-US" altLang="zh-TW" dirty="0" err="1"/>
              <a:t>i</a:t>
            </a:r>
            <a:r>
              <a:rPr lang="en-US" altLang="zh-TW" dirty="0"/>
              <a:t>=k+1  to  m  do</a:t>
            </a:r>
          </a:p>
          <a:p>
            <a:r>
              <a:rPr lang="en-US" altLang="zh-TW" dirty="0"/>
              <a:t>			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ij</a:t>
            </a:r>
            <a:r>
              <a:rPr lang="en-US" altLang="zh-TW" dirty="0"/>
              <a:t> =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ij</a:t>
            </a:r>
            <a:r>
              <a:rPr lang="en-US" altLang="zh-TW" dirty="0"/>
              <a:t>-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ik</a:t>
            </a:r>
            <a:r>
              <a:rPr lang="en-US" altLang="zh-TW" dirty="0"/>
              <a:t>*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kj</a:t>
            </a:r>
            <a:endParaRPr lang="zh-TW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388627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9512" y="4194954"/>
            <a:ext cx="475252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for  k=1  to  m-1  do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 err="1">
                <a:solidFill>
                  <a:srgbClr val="FF0000"/>
                </a:solidFill>
              </a:rPr>
              <a:t>T</a:t>
            </a:r>
            <a:r>
              <a:rPr lang="en-US" altLang="zh-TW" baseline="-25000" dirty="0" err="1">
                <a:solidFill>
                  <a:srgbClr val="FF0000"/>
                </a:solidFill>
              </a:rPr>
              <a:t>k,k</a:t>
            </a:r>
            <a:r>
              <a:rPr lang="en-US" altLang="zh-TW" dirty="0">
                <a:solidFill>
                  <a:srgbClr val="FF0000"/>
                </a:solidFill>
              </a:rPr>
              <a:t> : { for  </a:t>
            </a:r>
            <a:r>
              <a:rPr lang="en-US" altLang="zh-TW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=k+1  to  m  do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		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ik</a:t>
            </a:r>
            <a:r>
              <a:rPr lang="en-US" altLang="zh-TW" dirty="0">
                <a:solidFill>
                  <a:srgbClr val="FF0000"/>
                </a:solidFill>
              </a:rPr>
              <a:t> = 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ik</a:t>
            </a:r>
            <a:r>
              <a:rPr lang="en-US" altLang="zh-TW" dirty="0">
                <a:solidFill>
                  <a:srgbClr val="FF0000"/>
                </a:solidFill>
              </a:rPr>
              <a:t> / 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kk</a:t>
            </a:r>
            <a:r>
              <a:rPr lang="en-US" altLang="zh-TW" dirty="0">
                <a:solidFill>
                  <a:srgbClr val="FF0000"/>
                </a:solidFill>
              </a:rPr>
              <a:t>    }</a:t>
            </a:r>
          </a:p>
          <a:p>
            <a:r>
              <a:rPr lang="en-US" altLang="zh-TW" dirty="0"/>
              <a:t>	</a:t>
            </a:r>
            <a:r>
              <a:rPr lang="en-US" altLang="zh-TW" dirty="0">
                <a:solidFill>
                  <a:schemeClr val="tx1"/>
                </a:solidFill>
              </a:rPr>
              <a:t>for  j=k+1  to  m  do</a:t>
            </a:r>
          </a:p>
          <a:p>
            <a:r>
              <a:rPr lang="en-US" altLang="zh-TW" dirty="0">
                <a:solidFill>
                  <a:srgbClr val="00B0F0"/>
                </a:solidFill>
              </a:rPr>
              <a:t>		</a:t>
            </a:r>
            <a:r>
              <a:rPr lang="en-US" altLang="zh-TW" dirty="0" err="1">
                <a:solidFill>
                  <a:srgbClr val="00B0F0"/>
                </a:solidFill>
              </a:rPr>
              <a:t>T</a:t>
            </a:r>
            <a:r>
              <a:rPr lang="en-US" altLang="zh-TW" baseline="-25000" dirty="0" err="1">
                <a:solidFill>
                  <a:srgbClr val="00B0F0"/>
                </a:solidFill>
              </a:rPr>
              <a:t>k,j</a:t>
            </a:r>
            <a:r>
              <a:rPr lang="en-US" altLang="zh-TW" dirty="0">
                <a:solidFill>
                  <a:srgbClr val="00B0F0"/>
                </a:solidFill>
              </a:rPr>
              <a:t> : { for  </a:t>
            </a:r>
            <a:r>
              <a:rPr lang="en-US" altLang="zh-TW" dirty="0" err="1">
                <a:solidFill>
                  <a:srgbClr val="00B0F0"/>
                </a:solidFill>
              </a:rPr>
              <a:t>i</a:t>
            </a:r>
            <a:r>
              <a:rPr lang="en-US" altLang="zh-TW" dirty="0">
                <a:solidFill>
                  <a:srgbClr val="00B0F0"/>
                </a:solidFill>
              </a:rPr>
              <a:t>=k+1  to  m  do</a:t>
            </a:r>
          </a:p>
          <a:p>
            <a:r>
              <a:rPr lang="en-US" altLang="zh-TW" dirty="0">
                <a:solidFill>
                  <a:srgbClr val="00B0F0"/>
                </a:solidFill>
              </a:rPr>
              <a:t>			</a:t>
            </a:r>
            <a:r>
              <a:rPr lang="en-US" altLang="zh-TW" dirty="0" err="1">
                <a:solidFill>
                  <a:srgbClr val="00B0F0"/>
                </a:solidFill>
              </a:rPr>
              <a:t>a</a:t>
            </a:r>
            <a:r>
              <a:rPr lang="en-US" altLang="zh-TW" baseline="-25000" dirty="0" err="1">
                <a:solidFill>
                  <a:srgbClr val="00B0F0"/>
                </a:solidFill>
              </a:rPr>
              <a:t>ij</a:t>
            </a:r>
            <a:r>
              <a:rPr lang="en-US" altLang="zh-TW" dirty="0">
                <a:solidFill>
                  <a:srgbClr val="00B0F0"/>
                </a:solidFill>
              </a:rPr>
              <a:t> = </a:t>
            </a:r>
            <a:r>
              <a:rPr lang="en-US" altLang="zh-TW" dirty="0" err="1">
                <a:solidFill>
                  <a:srgbClr val="00B0F0"/>
                </a:solidFill>
              </a:rPr>
              <a:t>a</a:t>
            </a:r>
            <a:r>
              <a:rPr lang="en-US" altLang="zh-TW" baseline="-25000" dirty="0" err="1">
                <a:solidFill>
                  <a:srgbClr val="00B0F0"/>
                </a:solidFill>
              </a:rPr>
              <a:t>ij</a:t>
            </a:r>
            <a:r>
              <a:rPr lang="en-US" altLang="zh-TW" dirty="0">
                <a:solidFill>
                  <a:srgbClr val="00B0F0"/>
                </a:solidFill>
              </a:rPr>
              <a:t>- </a:t>
            </a:r>
            <a:r>
              <a:rPr lang="en-US" altLang="zh-TW" dirty="0" err="1">
                <a:solidFill>
                  <a:srgbClr val="00B0F0"/>
                </a:solidFill>
              </a:rPr>
              <a:t>a</a:t>
            </a:r>
            <a:r>
              <a:rPr lang="en-US" altLang="zh-TW" baseline="-25000" dirty="0" err="1">
                <a:solidFill>
                  <a:srgbClr val="00B0F0"/>
                </a:solidFill>
              </a:rPr>
              <a:t>ik</a:t>
            </a:r>
            <a:r>
              <a:rPr lang="en-US" altLang="zh-TW" dirty="0">
                <a:solidFill>
                  <a:srgbClr val="00B0F0"/>
                </a:solidFill>
              </a:rPr>
              <a:t>*</a:t>
            </a:r>
            <a:r>
              <a:rPr lang="en-US" altLang="zh-TW" dirty="0" err="1">
                <a:solidFill>
                  <a:srgbClr val="00B0F0"/>
                </a:solidFill>
              </a:rPr>
              <a:t>a</a:t>
            </a:r>
            <a:r>
              <a:rPr lang="en-US" altLang="zh-TW" baseline="-25000" dirty="0" err="1">
                <a:solidFill>
                  <a:srgbClr val="00B0F0"/>
                </a:solidFill>
              </a:rPr>
              <a:t>kj</a:t>
            </a:r>
            <a:r>
              <a:rPr lang="en-US" altLang="zh-TW" dirty="0">
                <a:solidFill>
                  <a:srgbClr val="00B0F0"/>
                </a:solidFill>
              </a:rPr>
              <a:t> }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2987824" y="44624"/>
            <a:ext cx="648072" cy="648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3923928" y="980728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5012432" y="980728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1,3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084168" y="980728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1,4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7092280" y="980728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1,5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3923928" y="1988840"/>
            <a:ext cx="648072" cy="648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2,2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080248" y="2708920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2,3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156176" y="2708920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2,4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164288" y="2708920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2,5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5080248" y="3717032"/>
            <a:ext cx="648072" cy="648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3,3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192180" y="4437112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3,4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164288" y="4437112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3,5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6192180" y="5445224"/>
            <a:ext cx="648072" cy="648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4,4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7236296" y="6093296"/>
            <a:ext cx="648072" cy="6480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4,5</a:t>
            </a:r>
            <a:endParaRPr lang="zh-TW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>
            <a:stCxn id="5" idx="6"/>
            <a:endCxn id="11" idx="0"/>
          </p:cNvCxnSpPr>
          <p:nvPr/>
        </p:nvCxnSpPr>
        <p:spPr>
          <a:xfrm>
            <a:off x="3635896" y="368660"/>
            <a:ext cx="3780420" cy="612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5" idx="6"/>
            <a:endCxn id="10" idx="0"/>
          </p:cNvCxnSpPr>
          <p:nvPr/>
        </p:nvCxnSpPr>
        <p:spPr>
          <a:xfrm>
            <a:off x="3635896" y="368660"/>
            <a:ext cx="2772308" cy="612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5" idx="5"/>
            <a:endCxn id="9" idx="1"/>
          </p:cNvCxnSpPr>
          <p:nvPr/>
        </p:nvCxnSpPr>
        <p:spPr>
          <a:xfrm>
            <a:off x="3540988" y="597788"/>
            <a:ext cx="1566352" cy="4778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5" idx="5"/>
            <a:endCxn id="8" idx="0"/>
          </p:cNvCxnSpPr>
          <p:nvPr/>
        </p:nvCxnSpPr>
        <p:spPr>
          <a:xfrm>
            <a:off x="3540988" y="597788"/>
            <a:ext cx="706976" cy="382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8" idx="4"/>
            <a:endCxn id="12" idx="0"/>
          </p:cNvCxnSpPr>
          <p:nvPr/>
        </p:nvCxnSpPr>
        <p:spPr>
          <a:xfrm>
            <a:off x="4247964" y="162880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9" idx="4"/>
            <a:endCxn id="12" idx="0"/>
          </p:cNvCxnSpPr>
          <p:nvPr/>
        </p:nvCxnSpPr>
        <p:spPr>
          <a:xfrm flipH="1">
            <a:off x="4247964" y="1628800"/>
            <a:ext cx="1088504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0" idx="4"/>
            <a:endCxn id="12" idx="7"/>
          </p:cNvCxnSpPr>
          <p:nvPr/>
        </p:nvCxnSpPr>
        <p:spPr>
          <a:xfrm flipH="1">
            <a:off x="4477092" y="1628800"/>
            <a:ext cx="1931112" cy="454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11" idx="4"/>
            <a:endCxn id="12" idx="7"/>
          </p:cNvCxnSpPr>
          <p:nvPr/>
        </p:nvCxnSpPr>
        <p:spPr>
          <a:xfrm flipH="1">
            <a:off x="4477092" y="1628800"/>
            <a:ext cx="2939224" cy="454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2" idx="6"/>
            <a:endCxn id="15" idx="0"/>
          </p:cNvCxnSpPr>
          <p:nvPr/>
        </p:nvCxnSpPr>
        <p:spPr>
          <a:xfrm>
            <a:off x="4572000" y="2312876"/>
            <a:ext cx="2916324" cy="396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12" idx="6"/>
            <a:endCxn id="14" idx="1"/>
          </p:cNvCxnSpPr>
          <p:nvPr/>
        </p:nvCxnSpPr>
        <p:spPr>
          <a:xfrm>
            <a:off x="4572000" y="2312876"/>
            <a:ext cx="1679084" cy="490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12" idx="6"/>
            <a:endCxn id="13" idx="1"/>
          </p:cNvCxnSpPr>
          <p:nvPr/>
        </p:nvCxnSpPr>
        <p:spPr>
          <a:xfrm>
            <a:off x="4572000" y="2312876"/>
            <a:ext cx="603156" cy="490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13" idx="4"/>
            <a:endCxn id="16" idx="0"/>
          </p:cNvCxnSpPr>
          <p:nvPr/>
        </p:nvCxnSpPr>
        <p:spPr>
          <a:xfrm>
            <a:off x="5404284" y="3356992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14" idx="4"/>
            <a:endCxn id="16" idx="0"/>
          </p:cNvCxnSpPr>
          <p:nvPr/>
        </p:nvCxnSpPr>
        <p:spPr>
          <a:xfrm flipH="1">
            <a:off x="5404284" y="3356992"/>
            <a:ext cx="107592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15" idx="4"/>
            <a:endCxn id="16" idx="0"/>
          </p:cNvCxnSpPr>
          <p:nvPr/>
        </p:nvCxnSpPr>
        <p:spPr>
          <a:xfrm flipH="1">
            <a:off x="5404284" y="3356992"/>
            <a:ext cx="208404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16" idx="6"/>
            <a:endCxn id="17" idx="1"/>
          </p:cNvCxnSpPr>
          <p:nvPr/>
        </p:nvCxnSpPr>
        <p:spPr>
          <a:xfrm>
            <a:off x="5728320" y="4041068"/>
            <a:ext cx="558768" cy="490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16" idx="6"/>
            <a:endCxn id="18" idx="0"/>
          </p:cNvCxnSpPr>
          <p:nvPr/>
        </p:nvCxnSpPr>
        <p:spPr>
          <a:xfrm>
            <a:off x="5728320" y="4041068"/>
            <a:ext cx="1760004" cy="396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17" idx="4"/>
            <a:endCxn id="19" idx="0"/>
          </p:cNvCxnSpPr>
          <p:nvPr/>
        </p:nvCxnSpPr>
        <p:spPr>
          <a:xfrm>
            <a:off x="6516216" y="508518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18" idx="4"/>
            <a:endCxn id="19" idx="0"/>
          </p:cNvCxnSpPr>
          <p:nvPr/>
        </p:nvCxnSpPr>
        <p:spPr>
          <a:xfrm flipH="1">
            <a:off x="6516216" y="5085184"/>
            <a:ext cx="97210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19" idx="6"/>
            <a:endCxn id="21" idx="0"/>
          </p:cNvCxnSpPr>
          <p:nvPr/>
        </p:nvCxnSpPr>
        <p:spPr>
          <a:xfrm>
            <a:off x="6840252" y="5769260"/>
            <a:ext cx="720080" cy="324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23528" y="1057456"/>
            <a:ext cx="2736304" cy="24351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755576" y="1368388"/>
            <a:ext cx="2304256" cy="21242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259632" y="1825807"/>
            <a:ext cx="1800200" cy="16645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7065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Linpack</a:t>
            </a:r>
            <a:r>
              <a:rPr lang="en-US" altLang="zh-TW" dirty="0"/>
              <a:t> Benchmark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Problems sizes </a:t>
            </a:r>
          </a:p>
          <a:p>
            <a:r>
              <a:rPr lang="en-US" altLang="zh-TW" dirty="0"/>
              <a:t>Block sizes</a:t>
            </a:r>
          </a:p>
          <a:p>
            <a:r>
              <a:rPr lang="en-US" altLang="zh-TW" dirty="0"/>
              <a:t>Specify the number of process rows and columns (Ps </a:t>
            </a:r>
            <a:r>
              <a:rPr lang="en-US" altLang="zh-TW" dirty="0">
                <a:latin typeface="Times New Roman"/>
                <a:cs typeface="Times New Roman"/>
              </a:rPr>
              <a:t>× Qs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401775" y="4077072"/>
            <a:ext cx="720000" cy="72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337879" y="4077072"/>
            <a:ext cx="720000" cy="72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1401775" y="4941168"/>
            <a:ext cx="720000" cy="72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337879" y="4941168"/>
            <a:ext cx="720000" cy="72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55576" y="422108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4211960" y="4077152"/>
            <a:ext cx="720000" cy="72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P1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148064" y="4077152"/>
            <a:ext cx="720000" cy="72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P2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6084248" y="4077152"/>
            <a:ext cx="720000" cy="72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P3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7092360" y="4077152"/>
            <a:ext cx="720000" cy="72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P4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565761" y="422116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23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&lt;number of processes&gt;   &lt;executable&gt;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8538" y="2924175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4213" y="4365625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825" y="3789363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1 process</a:t>
            </a:r>
          </a:p>
        </p:txBody>
      </p:sp>
      <p:cxnSp>
        <p:nvCxnSpPr>
          <p:cNvPr id="11272" name="Straight Connector 8"/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3635375" y="5300663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</a:rPr>
              <a:t>run with 4 processes</a:t>
            </a:r>
          </a:p>
        </p:txBody>
      </p:sp>
      <p:sp>
        <p:nvSpPr>
          <p:cNvPr id="11274" name="Freeform 10"/>
          <p:cNvSpPr>
            <a:spLocks noChangeArrowheads="1"/>
          </p:cNvSpPr>
          <p:nvPr/>
        </p:nvSpPr>
        <p:spPr bwMode="auto">
          <a:xfrm>
            <a:off x="4283075" y="3421063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1275" name="Freeform 11"/>
          <p:cNvSpPr>
            <a:spLocks noChangeArrowheads="1"/>
          </p:cNvSpPr>
          <p:nvPr/>
        </p:nvSpPr>
        <p:spPr bwMode="auto">
          <a:xfrm>
            <a:off x="2700338" y="4868863"/>
            <a:ext cx="762000" cy="754062"/>
          </a:xfrm>
          <a:custGeom>
            <a:avLst/>
            <a:gdLst>
              <a:gd name="T0" fmla="*/ 762000 w 762000"/>
              <a:gd name="T1" fmla="*/ 646292 h 754117"/>
              <a:gd name="T2" fmla="*/ 99848 w 762000"/>
              <a:gd name="T3" fmla="*/ 646292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7572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Scatter</a:t>
            </a:r>
          </a:p>
        </p:txBody>
      </p:sp>
      <p:sp>
        <p:nvSpPr>
          <p:cNvPr id="70659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>
            <a:normAutofit fontScale="92500"/>
          </a:bodyPr>
          <a:lstStyle/>
          <a:p>
            <a:r>
              <a:rPr lang="en-US" altLang="zh-TW">
                <a:ea typeface="新細明體" pitchFamily="18" charset="-120"/>
              </a:rPr>
              <a:t>MPI_Scatter can be used in a function that reads in an entire vector on process 0 but only sends the needed components to each of the other processes.</a:t>
            </a:r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357563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426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群組 93"/>
          <p:cNvGrpSpPr>
            <a:grpSpLocks/>
          </p:cNvGrpSpPr>
          <p:nvPr/>
        </p:nvGrpSpPr>
        <p:grpSpPr bwMode="auto">
          <a:xfrm>
            <a:off x="1187450" y="4292600"/>
            <a:ext cx="723900" cy="458788"/>
            <a:chOff x="1187624" y="4293096"/>
            <a:chExt cx="723275" cy="459072"/>
          </a:xfrm>
        </p:grpSpPr>
        <p:sp>
          <p:nvSpPr>
            <p:cNvPr id="77" name="橢圓 76"/>
            <p:cNvSpPr/>
            <p:nvPr/>
          </p:nvSpPr>
          <p:spPr>
            <a:xfrm>
              <a:off x="1213002" y="4293096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46" name="矩形 77"/>
            <p:cNvSpPr>
              <a:spLocks noChangeArrowheads="1"/>
            </p:cNvSpPr>
            <p:nvPr/>
          </p:nvSpPr>
          <p:spPr bwMode="auto">
            <a:xfrm>
              <a:off x="1187624" y="4326326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4" name="群組 90"/>
          <p:cNvGrpSpPr>
            <a:grpSpLocks/>
          </p:cNvGrpSpPr>
          <p:nvPr/>
        </p:nvGrpSpPr>
        <p:grpSpPr bwMode="auto">
          <a:xfrm>
            <a:off x="684213" y="4797425"/>
            <a:ext cx="2303462" cy="792163"/>
            <a:chOff x="3572558" y="5592230"/>
            <a:chExt cx="2295586" cy="792088"/>
          </a:xfrm>
        </p:grpSpPr>
        <p:sp>
          <p:nvSpPr>
            <p:cNvPr id="92" name="橢圓 91"/>
            <p:cNvSpPr/>
            <p:nvPr/>
          </p:nvSpPr>
          <p:spPr>
            <a:xfrm>
              <a:off x="3572558" y="5592230"/>
              <a:ext cx="1824129" cy="792088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44" name="矩形 92"/>
            <p:cNvSpPr>
              <a:spLocks noChangeArrowheads="1"/>
            </p:cNvSpPr>
            <p:nvPr/>
          </p:nvSpPr>
          <p:spPr bwMode="auto">
            <a:xfrm>
              <a:off x="3635896" y="5790591"/>
              <a:ext cx="22322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[1,2,3,4,5,6,7,8]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5" name="群組 78"/>
          <p:cNvGrpSpPr>
            <a:grpSpLocks/>
          </p:cNvGrpSpPr>
          <p:nvPr/>
        </p:nvGrpSpPr>
        <p:grpSpPr bwMode="auto">
          <a:xfrm>
            <a:off x="1187450" y="4292600"/>
            <a:ext cx="684213" cy="458788"/>
            <a:chOff x="1223200" y="4698120"/>
            <a:chExt cx="684803" cy="459072"/>
          </a:xfrm>
        </p:grpSpPr>
        <p:sp>
          <p:nvSpPr>
            <p:cNvPr id="80" name="橢圓 79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42" name="矩形 80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[1,2]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sp>
        <p:nvSpPr>
          <p:cNvPr id="716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MPI_Scatter</a:t>
            </a:r>
          </a:p>
        </p:txBody>
      </p:sp>
      <p:grpSp>
        <p:nvGrpSpPr>
          <p:cNvPr id="71686" name="群組 6"/>
          <p:cNvGrpSpPr>
            <a:grpSpLocks/>
          </p:cNvGrpSpPr>
          <p:nvPr/>
        </p:nvGrpSpPr>
        <p:grpSpPr bwMode="auto">
          <a:xfrm>
            <a:off x="468313" y="1557338"/>
            <a:ext cx="8461375" cy="1604962"/>
            <a:chOff x="467544" y="1556792"/>
            <a:chExt cx="8352928" cy="1080120"/>
          </a:xfrm>
        </p:grpSpPr>
        <p:sp>
          <p:nvSpPr>
            <p:cNvPr id="8" name="矩形 7"/>
            <p:cNvSpPr/>
            <p:nvPr/>
          </p:nvSpPr>
          <p:spPr>
            <a:xfrm>
              <a:off x="467544" y="1556792"/>
              <a:ext cx="8352928" cy="10801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40" name="矩形 8"/>
            <p:cNvSpPr>
              <a:spLocks noChangeArrowheads="1"/>
            </p:cNvSpPr>
            <p:nvPr/>
          </p:nvSpPr>
          <p:spPr bwMode="auto">
            <a:xfrm>
              <a:off x="467544" y="1628800"/>
              <a:ext cx="7590120" cy="973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int Sdata[8] = {1,2,3,4,5,6,7,8}, Rdata[2];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int Send_cnt = 2, Recv_cnt = 2, src = 0;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MPI_Scatter( Sdata, Send_cnt, MPI_INTEGER, Rdata, Recv_cnt,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MPI_INTEGER , src, MPI_COMM_WORLD);</a:t>
              </a:r>
              <a:endParaRPr lang="zh-TW" altLang="en-US" sz="2200" 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1687" name="群組 9"/>
          <p:cNvGrpSpPr>
            <a:grpSpLocks/>
          </p:cNvGrpSpPr>
          <p:nvPr/>
        </p:nvGrpSpPr>
        <p:grpSpPr bwMode="auto">
          <a:xfrm>
            <a:off x="1187450" y="3789363"/>
            <a:ext cx="720725" cy="431800"/>
            <a:chOff x="683568" y="1916832"/>
            <a:chExt cx="720081" cy="432048"/>
          </a:xfrm>
        </p:grpSpPr>
        <p:sp>
          <p:nvSpPr>
            <p:cNvPr id="11" name="矩形 10"/>
            <p:cNvSpPr/>
            <p:nvPr/>
          </p:nvSpPr>
          <p:spPr>
            <a:xfrm>
              <a:off x="683568" y="1916832"/>
              <a:ext cx="70263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38" name="矩形 11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1688" name="群組 15"/>
          <p:cNvGrpSpPr>
            <a:grpSpLocks/>
          </p:cNvGrpSpPr>
          <p:nvPr/>
        </p:nvGrpSpPr>
        <p:grpSpPr bwMode="auto">
          <a:xfrm>
            <a:off x="2987675" y="3789363"/>
            <a:ext cx="720725" cy="431800"/>
            <a:chOff x="683568" y="1916832"/>
            <a:chExt cx="720081" cy="432048"/>
          </a:xfrm>
        </p:grpSpPr>
        <p:sp>
          <p:nvSpPr>
            <p:cNvPr id="17" name="矩形 16"/>
            <p:cNvSpPr/>
            <p:nvPr/>
          </p:nvSpPr>
          <p:spPr>
            <a:xfrm>
              <a:off x="683568" y="1916832"/>
              <a:ext cx="70263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36" name="矩形 17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1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1689" name="群組 18"/>
          <p:cNvGrpSpPr>
            <a:grpSpLocks/>
          </p:cNvGrpSpPr>
          <p:nvPr/>
        </p:nvGrpSpPr>
        <p:grpSpPr bwMode="auto">
          <a:xfrm>
            <a:off x="4787900" y="3789363"/>
            <a:ext cx="719138" cy="431800"/>
            <a:chOff x="683568" y="1916832"/>
            <a:chExt cx="720081" cy="432048"/>
          </a:xfrm>
        </p:grpSpPr>
        <p:sp>
          <p:nvSpPr>
            <p:cNvPr id="20" name="矩形 19"/>
            <p:cNvSpPr/>
            <p:nvPr/>
          </p:nvSpPr>
          <p:spPr>
            <a:xfrm>
              <a:off x="683568" y="1916832"/>
              <a:ext cx="70259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34" name="矩形 20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2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1690" name="群組 21"/>
          <p:cNvGrpSpPr>
            <a:grpSpLocks/>
          </p:cNvGrpSpPr>
          <p:nvPr/>
        </p:nvGrpSpPr>
        <p:grpSpPr bwMode="auto">
          <a:xfrm>
            <a:off x="6588125" y="3789363"/>
            <a:ext cx="719138" cy="431800"/>
            <a:chOff x="683568" y="1916832"/>
            <a:chExt cx="720081" cy="432048"/>
          </a:xfrm>
        </p:grpSpPr>
        <p:sp>
          <p:nvSpPr>
            <p:cNvPr id="23" name="矩形 22"/>
            <p:cNvSpPr/>
            <p:nvPr/>
          </p:nvSpPr>
          <p:spPr>
            <a:xfrm>
              <a:off x="683568" y="1916832"/>
              <a:ext cx="70259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32" name="矩形 23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3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5" name="群組 40"/>
          <p:cNvGrpSpPr>
            <a:grpSpLocks/>
          </p:cNvGrpSpPr>
          <p:nvPr/>
        </p:nvGrpSpPr>
        <p:grpSpPr bwMode="auto">
          <a:xfrm>
            <a:off x="3600450" y="5580063"/>
            <a:ext cx="1584325" cy="431800"/>
            <a:chOff x="971600" y="5229200"/>
            <a:chExt cx="1440160" cy="432048"/>
          </a:xfrm>
        </p:grpSpPr>
        <p:sp>
          <p:nvSpPr>
            <p:cNvPr id="26" name="圓角矩形 25"/>
            <p:cNvSpPr/>
            <p:nvPr/>
          </p:nvSpPr>
          <p:spPr>
            <a:xfrm>
              <a:off x="971600" y="5229200"/>
              <a:ext cx="1368008" cy="432048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30" name="矩形 26"/>
            <p:cNvSpPr>
              <a:spLocks noChangeArrowheads="1"/>
            </p:cNvSpPr>
            <p:nvPr/>
          </p:nvSpPr>
          <p:spPr bwMode="auto">
            <a:xfrm>
              <a:off x="1009070" y="5253775"/>
              <a:ext cx="14026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MPI_Scatter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cxnSp>
        <p:nvCxnSpPr>
          <p:cNvPr id="28" name="直線單箭頭接點 27"/>
          <p:cNvCxnSpPr/>
          <p:nvPr/>
        </p:nvCxnSpPr>
        <p:spPr>
          <a:xfrm rot="5400000" flipH="1" flipV="1">
            <a:off x="1327151" y="3568700"/>
            <a:ext cx="431800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rot="5400000">
            <a:off x="3127376" y="3568700"/>
            <a:ext cx="431800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rot="5400000">
            <a:off x="4937126" y="3568700"/>
            <a:ext cx="431800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8"/>
          <p:cNvCxnSpPr/>
          <p:nvPr/>
        </p:nvCxnSpPr>
        <p:spPr>
          <a:xfrm>
            <a:off x="1547813" y="3357563"/>
            <a:ext cx="5391150" cy="4318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42"/>
          <p:cNvGrpSpPr>
            <a:grpSpLocks/>
          </p:cNvGrpSpPr>
          <p:nvPr/>
        </p:nvGrpSpPr>
        <p:grpSpPr bwMode="auto">
          <a:xfrm>
            <a:off x="179388" y="5661025"/>
            <a:ext cx="684212" cy="458788"/>
            <a:chOff x="1223200" y="4698120"/>
            <a:chExt cx="684803" cy="459072"/>
          </a:xfrm>
        </p:grpSpPr>
        <p:sp>
          <p:nvSpPr>
            <p:cNvPr id="44" name="橢圓 43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28" name="矩形 44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[1,2]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9" name="群組 51"/>
          <p:cNvGrpSpPr>
            <a:grpSpLocks/>
          </p:cNvGrpSpPr>
          <p:nvPr/>
        </p:nvGrpSpPr>
        <p:grpSpPr bwMode="auto">
          <a:xfrm>
            <a:off x="1187450" y="4868863"/>
            <a:ext cx="711200" cy="458787"/>
            <a:chOff x="1223200" y="4698120"/>
            <a:chExt cx="710451" cy="459072"/>
          </a:xfrm>
        </p:grpSpPr>
        <p:sp>
          <p:nvSpPr>
            <p:cNvPr id="53" name="橢圓 52"/>
            <p:cNvSpPr/>
            <p:nvPr/>
          </p:nvSpPr>
          <p:spPr>
            <a:xfrm>
              <a:off x="1248573" y="4698120"/>
              <a:ext cx="659705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26" name="矩形 53"/>
            <p:cNvSpPr>
              <a:spLocks noChangeArrowheads="1"/>
            </p:cNvSpPr>
            <p:nvPr/>
          </p:nvSpPr>
          <p:spPr bwMode="auto">
            <a:xfrm>
              <a:off x="1223200" y="4731350"/>
              <a:ext cx="7104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2" name="群組 54"/>
          <p:cNvGrpSpPr>
            <a:grpSpLocks/>
          </p:cNvGrpSpPr>
          <p:nvPr/>
        </p:nvGrpSpPr>
        <p:grpSpPr bwMode="auto">
          <a:xfrm>
            <a:off x="1692275" y="5661025"/>
            <a:ext cx="684213" cy="458788"/>
            <a:chOff x="1223200" y="4698120"/>
            <a:chExt cx="684803" cy="459072"/>
          </a:xfrm>
        </p:grpSpPr>
        <p:sp>
          <p:nvSpPr>
            <p:cNvPr id="56" name="橢圓 55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24" name="矩形 56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[5,6]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5" name="群組 57"/>
          <p:cNvGrpSpPr>
            <a:grpSpLocks/>
          </p:cNvGrpSpPr>
          <p:nvPr/>
        </p:nvGrpSpPr>
        <p:grpSpPr bwMode="auto">
          <a:xfrm>
            <a:off x="900113" y="5661025"/>
            <a:ext cx="684212" cy="458788"/>
            <a:chOff x="1223200" y="4698120"/>
            <a:chExt cx="684803" cy="459072"/>
          </a:xfrm>
        </p:grpSpPr>
        <p:sp>
          <p:nvSpPr>
            <p:cNvPr id="59" name="橢圓 58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22" name="矩形 59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[3,4]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2" name="群組 60"/>
          <p:cNvGrpSpPr>
            <a:grpSpLocks/>
          </p:cNvGrpSpPr>
          <p:nvPr/>
        </p:nvGrpSpPr>
        <p:grpSpPr bwMode="auto">
          <a:xfrm>
            <a:off x="2411413" y="5661025"/>
            <a:ext cx="685800" cy="458788"/>
            <a:chOff x="1223200" y="4698120"/>
            <a:chExt cx="684803" cy="459072"/>
          </a:xfrm>
        </p:grpSpPr>
        <p:sp>
          <p:nvSpPr>
            <p:cNvPr id="62" name="橢圓 61"/>
            <p:cNvSpPr/>
            <p:nvPr/>
          </p:nvSpPr>
          <p:spPr>
            <a:xfrm>
              <a:off x="1248563" y="4698120"/>
              <a:ext cx="65944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20" name="矩形 62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3" name="群組 66"/>
          <p:cNvGrpSpPr>
            <a:grpSpLocks/>
          </p:cNvGrpSpPr>
          <p:nvPr/>
        </p:nvGrpSpPr>
        <p:grpSpPr bwMode="auto">
          <a:xfrm>
            <a:off x="2987675" y="4292600"/>
            <a:ext cx="723900" cy="458788"/>
            <a:chOff x="1223200" y="4698120"/>
            <a:chExt cx="723275" cy="459072"/>
          </a:xfrm>
        </p:grpSpPr>
        <p:sp>
          <p:nvSpPr>
            <p:cNvPr id="68" name="橢圓 67"/>
            <p:cNvSpPr/>
            <p:nvPr/>
          </p:nvSpPr>
          <p:spPr>
            <a:xfrm>
              <a:off x="1248578" y="4698120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18" name="矩形 68"/>
            <p:cNvSpPr>
              <a:spLocks noChangeArrowheads="1"/>
            </p:cNvSpPr>
            <p:nvPr/>
          </p:nvSpPr>
          <p:spPr bwMode="auto">
            <a:xfrm>
              <a:off x="1223200" y="4731350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4" name="群組 69"/>
          <p:cNvGrpSpPr>
            <a:grpSpLocks/>
          </p:cNvGrpSpPr>
          <p:nvPr/>
        </p:nvGrpSpPr>
        <p:grpSpPr bwMode="auto">
          <a:xfrm>
            <a:off x="4787900" y="4292600"/>
            <a:ext cx="723900" cy="458788"/>
            <a:chOff x="1223200" y="4698120"/>
            <a:chExt cx="723275" cy="459072"/>
          </a:xfrm>
        </p:grpSpPr>
        <p:sp>
          <p:nvSpPr>
            <p:cNvPr id="71" name="橢圓 70"/>
            <p:cNvSpPr/>
            <p:nvPr/>
          </p:nvSpPr>
          <p:spPr>
            <a:xfrm>
              <a:off x="1248578" y="4698120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16" name="矩形 71"/>
            <p:cNvSpPr>
              <a:spLocks noChangeArrowheads="1"/>
            </p:cNvSpPr>
            <p:nvPr/>
          </p:nvSpPr>
          <p:spPr bwMode="auto">
            <a:xfrm>
              <a:off x="1223200" y="4731350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5" name="群組 72"/>
          <p:cNvGrpSpPr>
            <a:grpSpLocks/>
          </p:cNvGrpSpPr>
          <p:nvPr/>
        </p:nvGrpSpPr>
        <p:grpSpPr bwMode="auto">
          <a:xfrm>
            <a:off x="6588125" y="4292600"/>
            <a:ext cx="723900" cy="458788"/>
            <a:chOff x="1223200" y="4698120"/>
            <a:chExt cx="723275" cy="459072"/>
          </a:xfrm>
        </p:grpSpPr>
        <p:sp>
          <p:nvSpPr>
            <p:cNvPr id="74" name="橢圓 73"/>
            <p:cNvSpPr/>
            <p:nvPr/>
          </p:nvSpPr>
          <p:spPr>
            <a:xfrm>
              <a:off x="1248578" y="4698120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14" name="矩形 74"/>
            <p:cNvSpPr>
              <a:spLocks noChangeArrowheads="1"/>
            </p:cNvSpPr>
            <p:nvPr/>
          </p:nvSpPr>
          <p:spPr bwMode="auto">
            <a:xfrm>
              <a:off x="1223200" y="4731350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6" name="群組 81"/>
          <p:cNvGrpSpPr>
            <a:grpSpLocks/>
          </p:cNvGrpSpPr>
          <p:nvPr/>
        </p:nvGrpSpPr>
        <p:grpSpPr bwMode="auto">
          <a:xfrm>
            <a:off x="2987675" y="4292600"/>
            <a:ext cx="684213" cy="458788"/>
            <a:chOff x="1223200" y="4698120"/>
            <a:chExt cx="684803" cy="459072"/>
          </a:xfrm>
        </p:grpSpPr>
        <p:sp>
          <p:nvSpPr>
            <p:cNvPr id="83" name="橢圓 82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12" name="矩形 83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[3,4]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7" name="群組 84"/>
          <p:cNvGrpSpPr>
            <a:grpSpLocks/>
          </p:cNvGrpSpPr>
          <p:nvPr/>
        </p:nvGrpSpPr>
        <p:grpSpPr bwMode="auto">
          <a:xfrm>
            <a:off x="4787900" y="4292600"/>
            <a:ext cx="684213" cy="458788"/>
            <a:chOff x="1223200" y="4698120"/>
            <a:chExt cx="684803" cy="459072"/>
          </a:xfrm>
        </p:grpSpPr>
        <p:sp>
          <p:nvSpPr>
            <p:cNvPr id="86" name="橢圓 85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10" name="矩形 86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[5,6]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8" name="群組 87"/>
          <p:cNvGrpSpPr>
            <a:grpSpLocks/>
          </p:cNvGrpSpPr>
          <p:nvPr/>
        </p:nvGrpSpPr>
        <p:grpSpPr bwMode="auto">
          <a:xfrm>
            <a:off x="6588125" y="4292600"/>
            <a:ext cx="684213" cy="458788"/>
            <a:chOff x="1223200" y="4698120"/>
            <a:chExt cx="684803" cy="459072"/>
          </a:xfrm>
        </p:grpSpPr>
        <p:sp>
          <p:nvSpPr>
            <p:cNvPr id="89" name="橢圓 88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1708" name="矩形 89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22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Reading and distributing a vector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0203"/>
            <a:ext cx="74168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780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Gather</a:t>
            </a:r>
          </a:p>
        </p:txBody>
      </p:sp>
      <p:sp>
        <p:nvSpPr>
          <p:cNvPr id="73731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Collect all of the components of the vector onto process 0, and then process 0 can process all of the components.</a:t>
            </a: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63119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0147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MPI_Gather</a:t>
            </a:r>
            <a:endParaRPr lang="zh-TW" altLang="en-US"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74755" name="群組 7"/>
          <p:cNvGrpSpPr>
            <a:grpSpLocks/>
          </p:cNvGrpSpPr>
          <p:nvPr/>
        </p:nvGrpSpPr>
        <p:grpSpPr bwMode="auto">
          <a:xfrm>
            <a:off x="468313" y="1557338"/>
            <a:ext cx="8461375" cy="1295400"/>
            <a:chOff x="467544" y="1556792"/>
            <a:chExt cx="8352928" cy="1080120"/>
          </a:xfrm>
        </p:grpSpPr>
        <p:sp>
          <p:nvSpPr>
            <p:cNvPr id="9" name="矩形 8"/>
            <p:cNvSpPr/>
            <p:nvPr/>
          </p:nvSpPr>
          <p:spPr>
            <a:xfrm>
              <a:off x="467544" y="1556792"/>
              <a:ext cx="8352928" cy="10801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807" name="矩形 9"/>
            <p:cNvSpPr>
              <a:spLocks noChangeArrowheads="1"/>
            </p:cNvSpPr>
            <p:nvPr/>
          </p:nvSpPr>
          <p:spPr bwMode="auto">
            <a:xfrm>
              <a:off x="467544" y="1628800"/>
              <a:ext cx="7659736" cy="923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int Send_cnt = 2, Recv_cnt = 2, dest = 0;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MPI_Gather ( Sdata, Send_cnt, MPI_INTEGER, Rdata, Recv_cnt,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MPI_INTEGER , dest, MPI_COMM_WORLD);</a:t>
              </a:r>
              <a:endParaRPr lang="zh-TW" altLang="en-US" sz="2200" 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4756" name="群組 10"/>
          <p:cNvGrpSpPr>
            <a:grpSpLocks/>
          </p:cNvGrpSpPr>
          <p:nvPr/>
        </p:nvGrpSpPr>
        <p:grpSpPr bwMode="auto">
          <a:xfrm>
            <a:off x="1196975" y="4079875"/>
            <a:ext cx="719138" cy="431800"/>
            <a:chOff x="683568" y="1916832"/>
            <a:chExt cx="720081" cy="432048"/>
          </a:xfrm>
        </p:grpSpPr>
        <p:sp>
          <p:nvSpPr>
            <p:cNvPr id="12" name="矩形 11"/>
            <p:cNvSpPr/>
            <p:nvPr/>
          </p:nvSpPr>
          <p:spPr>
            <a:xfrm>
              <a:off x="683568" y="1916832"/>
              <a:ext cx="70259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805" name="矩形 12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4757" name="群組 16"/>
          <p:cNvGrpSpPr>
            <a:grpSpLocks/>
          </p:cNvGrpSpPr>
          <p:nvPr/>
        </p:nvGrpSpPr>
        <p:grpSpPr bwMode="auto">
          <a:xfrm>
            <a:off x="2997200" y="4079875"/>
            <a:ext cx="719138" cy="431800"/>
            <a:chOff x="683568" y="1916832"/>
            <a:chExt cx="720081" cy="432048"/>
          </a:xfrm>
        </p:grpSpPr>
        <p:sp>
          <p:nvSpPr>
            <p:cNvPr id="18" name="矩形 17"/>
            <p:cNvSpPr/>
            <p:nvPr/>
          </p:nvSpPr>
          <p:spPr>
            <a:xfrm>
              <a:off x="683568" y="1916832"/>
              <a:ext cx="70259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803" name="矩形 18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1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4758" name="群組 19"/>
          <p:cNvGrpSpPr>
            <a:grpSpLocks/>
          </p:cNvGrpSpPr>
          <p:nvPr/>
        </p:nvGrpSpPr>
        <p:grpSpPr bwMode="auto">
          <a:xfrm>
            <a:off x="4795838" y="4079875"/>
            <a:ext cx="720725" cy="431800"/>
            <a:chOff x="683568" y="1916832"/>
            <a:chExt cx="720081" cy="432048"/>
          </a:xfrm>
        </p:grpSpPr>
        <p:sp>
          <p:nvSpPr>
            <p:cNvPr id="21" name="矩形 20"/>
            <p:cNvSpPr/>
            <p:nvPr/>
          </p:nvSpPr>
          <p:spPr>
            <a:xfrm>
              <a:off x="683568" y="1916832"/>
              <a:ext cx="702634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801" name="矩形 21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2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4759" name="群組 22"/>
          <p:cNvGrpSpPr>
            <a:grpSpLocks/>
          </p:cNvGrpSpPr>
          <p:nvPr/>
        </p:nvGrpSpPr>
        <p:grpSpPr bwMode="auto">
          <a:xfrm>
            <a:off x="6596063" y="4079875"/>
            <a:ext cx="720725" cy="431800"/>
            <a:chOff x="683568" y="1916832"/>
            <a:chExt cx="720081" cy="432048"/>
          </a:xfrm>
        </p:grpSpPr>
        <p:sp>
          <p:nvSpPr>
            <p:cNvPr id="24" name="矩形 23"/>
            <p:cNvSpPr/>
            <p:nvPr/>
          </p:nvSpPr>
          <p:spPr>
            <a:xfrm>
              <a:off x="683568" y="1916832"/>
              <a:ext cx="702634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99" name="矩形 24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3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8" name="群組 131"/>
          <p:cNvGrpSpPr>
            <a:grpSpLocks/>
          </p:cNvGrpSpPr>
          <p:nvPr/>
        </p:nvGrpSpPr>
        <p:grpSpPr bwMode="auto">
          <a:xfrm>
            <a:off x="3600450" y="5940425"/>
            <a:ext cx="1511300" cy="431800"/>
            <a:chOff x="3493614" y="5229200"/>
            <a:chExt cx="1512169" cy="432048"/>
          </a:xfrm>
        </p:grpSpPr>
        <p:sp>
          <p:nvSpPr>
            <p:cNvPr id="46" name="圓角矩形 45"/>
            <p:cNvSpPr/>
            <p:nvPr/>
          </p:nvSpPr>
          <p:spPr>
            <a:xfrm>
              <a:off x="3493614" y="5229200"/>
              <a:ext cx="1366035" cy="432048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97" name="矩形 46"/>
            <p:cNvSpPr>
              <a:spLocks noChangeArrowheads="1"/>
            </p:cNvSpPr>
            <p:nvPr/>
          </p:nvSpPr>
          <p:spPr bwMode="auto">
            <a:xfrm>
              <a:off x="3532958" y="5253775"/>
              <a:ext cx="14728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MPI_Gather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cxnSp>
        <p:nvCxnSpPr>
          <p:cNvPr id="48" name="直線單箭頭接點 47"/>
          <p:cNvCxnSpPr/>
          <p:nvPr/>
        </p:nvCxnSpPr>
        <p:spPr>
          <a:xfrm rot="5400000" flipH="1" flipV="1">
            <a:off x="3145632" y="3860006"/>
            <a:ext cx="431800" cy="79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5400000" flipH="1" flipV="1">
            <a:off x="4945857" y="3860006"/>
            <a:ext cx="431800" cy="79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rot="5400000" flipH="1" flipV="1">
            <a:off x="6745288" y="3859212"/>
            <a:ext cx="431800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72"/>
          <p:cNvGrpSpPr>
            <a:grpSpLocks/>
          </p:cNvGrpSpPr>
          <p:nvPr/>
        </p:nvGrpSpPr>
        <p:grpSpPr bwMode="auto">
          <a:xfrm>
            <a:off x="2997200" y="4584700"/>
            <a:ext cx="696913" cy="458788"/>
            <a:chOff x="1223200" y="4698120"/>
            <a:chExt cx="697627" cy="459072"/>
          </a:xfrm>
        </p:grpSpPr>
        <p:sp>
          <p:nvSpPr>
            <p:cNvPr id="74" name="橢圓 73"/>
            <p:cNvSpPr/>
            <p:nvPr/>
          </p:nvSpPr>
          <p:spPr>
            <a:xfrm>
              <a:off x="1248626" y="4698120"/>
              <a:ext cx="659488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95" name="矩形 74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4" name="群組 75"/>
          <p:cNvGrpSpPr>
            <a:grpSpLocks/>
          </p:cNvGrpSpPr>
          <p:nvPr/>
        </p:nvGrpSpPr>
        <p:grpSpPr bwMode="auto">
          <a:xfrm>
            <a:off x="4797425" y="4584700"/>
            <a:ext cx="696913" cy="458788"/>
            <a:chOff x="1223200" y="4698120"/>
            <a:chExt cx="697627" cy="459072"/>
          </a:xfrm>
        </p:grpSpPr>
        <p:sp>
          <p:nvSpPr>
            <p:cNvPr id="77" name="橢圓 76"/>
            <p:cNvSpPr/>
            <p:nvPr/>
          </p:nvSpPr>
          <p:spPr>
            <a:xfrm>
              <a:off x="1248626" y="4698120"/>
              <a:ext cx="659488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93" name="矩形 77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5" name="群組 78"/>
          <p:cNvGrpSpPr>
            <a:grpSpLocks/>
          </p:cNvGrpSpPr>
          <p:nvPr/>
        </p:nvGrpSpPr>
        <p:grpSpPr bwMode="auto">
          <a:xfrm>
            <a:off x="1196975" y="4584700"/>
            <a:ext cx="696913" cy="458788"/>
            <a:chOff x="1223200" y="4698120"/>
            <a:chExt cx="697627" cy="459072"/>
          </a:xfrm>
        </p:grpSpPr>
        <p:sp>
          <p:nvSpPr>
            <p:cNvPr id="80" name="橢圓 79"/>
            <p:cNvSpPr/>
            <p:nvPr/>
          </p:nvSpPr>
          <p:spPr>
            <a:xfrm>
              <a:off x="1248626" y="4698120"/>
              <a:ext cx="659488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91" name="矩形 80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6" name="群組 81"/>
          <p:cNvGrpSpPr>
            <a:grpSpLocks/>
          </p:cNvGrpSpPr>
          <p:nvPr/>
        </p:nvGrpSpPr>
        <p:grpSpPr bwMode="auto">
          <a:xfrm>
            <a:off x="6597650" y="4584700"/>
            <a:ext cx="696913" cy="458788"/>
            <a:chOff x="1223200" y="4698120"/>
            <a:chExt cx="697627" cy="459072"/>
          </a:xfrm>
        </p:grpSpPr>
        <p:sp>
          <p:nvSpPr>
            <p:cNvPr id="83" name="橢圓 82"/>
            <p:cNvSpPr/>
            <p:nvPr/>
          </p:nvSpPr>
          <p:spPr>
            <a:xfrm>
              <a:off x="1248626" y="4698120"/>
              <a:ext cx="659488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89" name="矩形 83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7" name="群組 87"/>
          <p:cNvGrpSpPr>
            <a:grpSpLocks/>
          </p:cNvGrpSpPr>
          <p:nvPr/>
        </p:nvGrpSpPr>
        <p:grpSpPr bwMode="auto">
          <a:xfrm>
            <a:off x="1187450" y="4581525"/>
            <a:ext cx="684213" cy="458788"/>
            <a:chOff x="1223200" y="4698120"/>
            <a:chExt cx="684803" cy="459072"/>
          </a:xfrm>
        </p:grpSpPr>
        <p:sp>
          <p:nvSpPr>
            <p:cNvPr id="89" name="橢圓 88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87" name="矩形 89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[1,2]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0" name="群組 90"/>
          <p:cNvGrpSpPr>
            <a:grpSpLocks/>
          </p:cNvGrpSpPr>
          <p:nvPr/>
        </p:nvGrpSpPr>
        <p:grpSpPr bwMode="auto">
          <a:xfrm>
            <a:off x="2987675" y="4581525"/>
            <a:ext cx="684213" cy="458788"/>
            <a:chOff x="1223200" y="4698120"/>
            <a:chExt cx="684803" cy="459072"/>
          </a:xfrm>
        </p:grpSpPr>
        <p:sp>
          <p:nvSpPr>
            <p:cNvPr id="92" name="橢圓 91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85" name="矩形 92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[3,4]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3" name="群組 93"/>
          <p:cNvGrpSpPr>
            <a:grpSpLocks/>
          </p:cNvGrpSpPr>
          <p:nvPr/>
        </p:nvGrpSpPr>
        <p:grpSpPr bwMode="auto">
          <a:xfrm>
            <a:off x="4787900" y="4581525"/>
            <a:ext cx="684213" cy="458788"/>
            <a:chOff x="1223200" y="4698120"/>
            <a:chExt cx="684803" cy="459072"/>
          </a:xfrm>
        </p:grpSpPr>
        <p:sp>
          <p:nvSpPr>
            <p:cNvPr id="95" name="橢圓 94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83" name="矩形 95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[5,6]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6" name="群組 96"/>
          <p:cNvGrpSpPr>
            <a:grpSpLocks/>
          </p:cNvGrpSpPr>
          <p:nvPr/>
        </p:nvGrpSpPr>
        <p:grpSpPr bwMode="auto">
          <a:xfrm>
            <a:off x="6588125" y="4581525"/>
            <a:ext cx="684213" cy="458788"/>
            <a:chOff x="1223200" y="4698120"/>
            <a:chExt cx="684803" cy="459072"/>
          </a:xfrm>
        </p:grpSpPr>
        <p:sp>
          <p:nvSpPr>
            <p:cNvPr id="98" name="橢圓 97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81" name="矩形 98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7" name="群組 105"/>
          <p:cNvGrpSpPr>
            <a:grpSpLocks/>
          </p:cNvGrpSpPr>
          <p:nvPr/>
        </p:nvGrpSpPr>
        <p:grpSpPr bwMode="auto">
          <a:xfrm>
            <a:off x="684213" y="5157788"/>
            <a:ext cx="2303462" cy="792162"/>
            <a:chOff x="3572558" y="5592230"/>
            <a:chExt cx="2295586" cy="792088"/>
          </a:xfrm>
        </p:grpSpPr>
        <p:sp>
          <p:nvSpPr>
            <p:cNvPr id="104" name="橢圓 103"/>
            <p:cNvSpPr/>
            <p:nvPr/>
          </p:nvSpPr>
          <p:spPr>
            <a:xfrm>
              <a:off x="3572558" y="5592230"/>
              <a:ext cx="1824129" cy="79208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79" name="矩形 104"/>
            <p:cNvSpPr>
              <a:spLocks noChangeArrowheads="1"/>
            </p:cNvSpPr>
            <p:nvPr/>
          </p:nvSpPr>
          <p:spPr bwMode="auto">
            <a:xfrm>
              <a:off x="3635896" y="5790591"/>
              <a:ext cx="22322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[1,2,3,4,5,6,7,8]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cxnSp>
        <p:nvCxnSpPr>
          <p:cNvPr id="126" name="直線接點 125"/>
          <p:cNvCxnSpPr/>
          <p:nvPr/>
        </p:nvCxnSpPr>
        <p:spPr>
          <a:xfrm rot="10800000">
            <a:off x="1554163" y="3646488"/>
            <a:ext cx="5391150" cy="11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rot="5400000" flipH="1" flipV="1">
            <a:off x="1336676" y="3856037"/>
            <a:ext cx="431800" cy="95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99"/>
          <p:cNvGrpSpPr>
            <a:grpSpLocks/>
          </p:cNvGrpSpPr>
          <p:nvPr/>
        </p:nvGrpSpPr>
        <p:grpSpPr bwMode="auto">
          <a:xfrm>
            <a:off x="1184275" y="5300663"/>
            <a:ext cx="723900" cy="460375"/>
            <a:chOff x="1223200" y="4698120"/>
            <a:chExt cx="723275" cy="459072"/>
          </a:xfrm>
        </p:grpSpPr>
        <p:sp>
          <p:nvSpPr>
            <p:cNvPr id="101" name="橢圓 100"/>
            <p:cNvSpPr/>
            <p:nvPr/>
          </p:nvSpPr>
          <p:spPr>
            <a:xfrm>
              <a:off x="1248578" y="4698120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4777" name="矩形 101"/>
            <p:cNvSpPr>
              <a:spLocks noChangeArrowheads="1"/>
            </p:cNvSpPr>
            <p:nvPr/>
          </p:nvSpPr>
          <p:spPr bwMode="auto">
            <a:xfrm>
              <a:off x="1223200" y="4731350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5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Print a distributed vector (1)</a:t>
            </a:r>
          </a:p>
        </p:txBody>
      </p:sp>
      <p:pic>
        <p:nvPicPr>
          <p:cNvPr id="757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1438"/>
            <a:ext cx="7605712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68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Print a distributed vector (2)</a:t>
            </a:r>
          </a:p>
        </p:txBody>
      </p:sp>
      <p:pic>
        <p:nvPicPr>
          <p:cNvPr id="768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676400"/>
            <a:ext cx="84185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216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Allgather</a:t>
            </a:r>
          </a:p>
        </p:txBody>
      </p:sp>
      <p:sp>
        <p:nvSpPr>
          <p:cNvPr id="77827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>
                <a:ea typeface="新細明體" pitchFamily="18" charset="-120"/>
              </a:rPr>
              <a:t>Concatenates the contents of each process’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send_buf_p</a:t>
            </a:r>
            <a:r>
              <a:rPr lang="en-US" altLang="zh-TW">
                <a:ea typeface="新細明體" pitchFamily="18" charset="-120"/>
              </a:rPr>
              <a:t> and stores this in each process’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recv_buf_p</a:t>
            </a:r>
            <a:r>
              <a:rPr lang="en-US" altLang="zh-TW">
                <a:ea typeface="新細明體" pitchFamily="18" charset="-120"/>
              </a:rPr>
              <a:t>. </a:t>
            </a:r>
          </a:p>
          <a:p>
            <a:r>
              <a:rPr lang="en-US" altLang="zh-TW">
                <a:ea typeface="新細明體" pitchFamily="18" charset="-120"/>
              </a:rPr>
              <a:t>As usual, </a:t>
            </a:r>
            <a:r>
              <a:rPr lang="en-US" altLang="zh-TW">
                <a:solidFill>
                  <a:srgbClr val="0066FF"/>
                </a:solidFill>
                <a:ea typeface="新細明體" pitchFamily="18" charset="-120"/>
              </a:rPr>
              <a:t>recv_count</a:t>
            </a:r>
            <a:r>
              <a:rPr lang="en-US" altLang="zh-TW">
                <a:ea typeface="新細明體" pitchFamily="18" charset="-120"/>
              </a:rPr>
              <a:t> is the amount of data being received from each process.</a:t>
            </a:r>
          </a:p>
        </p:txBody>
      </p:sp>
      <p:pic>
        <p:nvPicPr>
          <p:cNvPr id="778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573016"/>
            <a:ext cx="5578475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433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64"/>
          <p:cNvGrpSpPr>
            <a:grpSpLocks/>
          </p:cNvGrpSpPr>
          <p:nvPr/>
        </p:nvGrpSpPr>
        <p:grpSpPr bwMode="auto">
          <a:xfrm>
            <a:off x="1184275" y="5013325"/>
            <a:ext cx="723900" cy="458788"/>
            <a:chOff x="1223200" y="4698120"/>
            <a:chExt cx="723275" cy="459072"/>
          </a:xfrm>
        </p:grpSpPr>
        <p:sp>
          <p:nvSpPr>
            <p:cNvPr id="66" name="橢圓 65"/>
            <p:cNvSpPr/>
            <p:nvPr/>
          </p:nvSpPr>
          <p:spPr>
            <a:xfrm>
              <a:off x="1248578" y="4698120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37" name="矩形 66"/>
            <p:cNvSpPr>
              <a:spLocks noChangeArrowheads="1"/>
            </p:cNvSpPr>
            <p:nvPr/>
          </p:nvSpPr>
          <p:spPr bwMode="auto">
            <a:xfrm>
              <a:off x="1223200" y="4731350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4" name="群組 76"/>
          <p:cNvGrpSpPr>
            <a:grpSpLocks/>
          </p:cNvGrpSpPr>
          <p:nvPr/>
        </p:nvGrpSpPr>
        <p:grpSpPr bwMode="auto">
          <a:xfrm>
            <a:off x="2987675" y="5013325"/>
            <a:ext cx="723900" cy="458788"/>
            <a:chOff x="1223200" y="4698120"/>
            <a:chExt cx="723275" cy="459072"/>
          </a:xfrm>
        </p:grpSpPr>
        <p:sp>
          <p:nvSpPr>
            <p:cNvPr id="78" name="橢圓 77"/>
            <p:cNvSpPr/>
            <p:nvPr/>
          </p:nvSpPr>
          <p:spPr>
            <a:xfrm>
              <a:off x="1248578" y="4698120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35" name="矩形 78"/>
            <p:cNvSpPr>
              <a:spLocks noChangeArrowheads="1"/>
            </p:cNvSpPr>
            <p:nvPr/>
          </p:nvSpPr>
          <p:spPr bwMode="auto">
            <a:xfrm>
              <a:off x="1223200" y="4731350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5" name="群組 73"/>
          <p:cNvGrpSpPr>
            <a:grpSpLocks/>
          </p:cNvGrpSpPr>
          <p:nvPr/>
        </p:nvGrpSpPr>
        <p:grpSpPr bwMode="auto">
          <a:xfrm>
            <a:off x="4787900" y="5013325"/>
            <a:ext cx="723900" cy="458788"/>
            <a:chOff x="1223200" y="4698120"/>
            <a:chExt cx="723275" cy="459072"/>
          </a:xfrm>
        </p:grpSpPr>
        <p:sp>
          <p:nvSpPr>
            <p:cNvPr id="75" name="橢圓 74"/>
            <p:cNvSpPr/>
            <p:nvPr/>
          </p:nvSpPr>
          <p:spPr>
            <a:xfrm>
              <a:off x="1248578" y="4698120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33" name="矩形 75"/>
            <p:cNvSpPr>
              <a:spLocks noChangeArrowheads="1"/>
            </p:cNvSpPr>
            <p:nvPr/>
          </p:nvSpPr>
          <p:spPr bwMode="auto">
            <a:xfrm>
              <a:off x="1223200" y="4731350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6" name="群組 70"/>
          <p:cNvGrpSpPr>
            <a:grpSpLocks/>
          </p:cNvGrpSpPr>
          <p:nvPr/>
        </p:nvGrpSpPr>
        <p:grpSpPr bwMode="auto">
          <a:xfrm>
            <a:off x="6588125" y="5013325"/>
            <a:ext cx="723900" cy="458788"/>
            <a:chOff x="1223200" y="4698120"/>
            <a:chExt cx="723275" cy="459072"/>
          </a:xfrm>
        </p:grpSpPr>
        <p:sp>
          <p:nvSpPr>
            <p:cNvPr id="72" name="橢圓 71"/>
            <p:cNvSpPr/>
            <p:nvPr/>
          </p:nvSpPr>
          <p:spPr>
            <a:xfrm>
              <a:off x="1248578" y="4698120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31" name="矩形 72"/>
            <p:cNvSpPr>
              <a:spLocks noChangeArrowheads="1"/>
            </p:cNvSpPr>
            <p:nvPr/>
          </p:nvSpPr>
          <p:spPr bwMode="auto">
            <a:xfrm>
              <a:off x="1223200" y="4731350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sp>
        <p:nvSpPr>
          <p:cNvPr id="788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MPI_Allgather</a:t>
            </a:r>
            <a:endParaRPr lang="zh-TW" altLang="en-US"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78855" name="群組 5"/>
          <p:cNvGrpSpPr>
            <a:grpSpLocks/>
          </p:cNvGrpSpPr>
          <p:nvPr/>
        </p:nvGrpSpPr>
        <p:grpSpPr bwMode="auto">
          <a:xfrm>
            <a:off x="468313" y="1557338"/>
            <a:ext cx="8461375" cy="1223962"/>
            <a:chOff x="467544" y="1556792"/>
            <a:chExt cx="8352928" cy="1080120"/>
          </a:xfrm>
        </p:grpSpPr>
        <p:sp>
          <p:nvSpPr>
            <p:cNvPr id="7" name="矩形 6"/>
            <p:cNvSpPr/>
            <p:nvPr/>
          </p:nvSpPr>
          <p:spPr>
            <a:xfrm>
              <a:off x="467544" y="1556792"/>
              <a:ext cx="8352928" cy="10801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29" name="矩形 7"/>
            <p:cNvSpPr>
              <a:spLocks noChangeArrowheads="1"/>
            </p:cNvSpPr>
            <p:nvPr/>
          </p:nvSpPr>
          <p:spPr bwMode="auto">
            <a:xfrm>
              <a:off x="467544" y="1628800"/>
              <a:ext cx="7923964" cy="977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int Send_cnt = 2, Recv_cnt = 8;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MPI_Allgather ( Sdata, Send_cnt, MPI_INTEGER, Rdata, Recv_cnt,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200" i="1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MPI_INTEGER , MPI_COMM_WORLD);</a:t>
              </a:r>
              <a:endParaRPr lang="zh-TW" altLang="en-US" sz="2200" 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8856" name="群組 8"/>
          <p:cNvGrpSpPr>
            <a:grpSpLocks/>
          </p:cNvGrpSpPr>
          <p:nvPr/>
        </p:nvGrpSpPr>
        <p:grpSpPr bwMode="auto">
          <a:xfrm>
            <a:off x="1187450" y="3933825"/>
            <a:ext cx="720725" cy="431800"/>
            <a:chOff x="683568" y="1916832"/>
            <a:chExt cx="720081" cy="432048"/>
          </a:xfrm>
        </p:grpSpPr>
        <p:sp>
          <p:nvSpPr>
            <p:cNvPr id="10" name="矩形 9"/>
            <p:cNvSpPr/>
            <p:nvPr/>
          </p:nvSpPr>
          <p:spPr>
            <a:xfrm>
              <a:off x="683568" y="1916832"/>
              <a:ext cx="70263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27" name="矩形 10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8857" name="群組 14"/>
          <p:cNvGrpSpPr>
            <a:grpSpLocks/>
          </p:cNvGrpSpPr>
          <p:nvPr/>
        </p:nvGrpSpPr>
        <p:grpSpPr bwMode="auto">
          <a:xfrm>
            <a:off x="2987675" y="3933825"/>
            <a:ext cx="720725" cy="431800"/>
            <a:chOff x="683568" y="1916832"/>
            <a:chExt cx="720081" cy="432048"/>
          </a:xfrm>
        </p:grpSpPr>
        <p:sp>
          <p:nvSpPr>
            <p:cNvPr id="16" name="矩形 15"/>
            <p:cNvSpPr/>
            <p:nvPr/>
          </p:nvSpPr>
          <p:spPr>
            <a:xfrm>
              <a:off x="683568" y="1916832"/>
              <a:ext cx="70263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25" name="矩形 16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1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8858" name="群組 17"/>
          <p:cNvGrpSpPr>
            <a:grpSpLocks/>
          </p:cNvGrpSpPr>
          <p:nvPr/>
        </p:nvGrpSpPr>
        <p:grpSpPr bwMode="auto">
          <a:xfrm>
            <a:off x="4787900" y="3933825"/>
            <a:ext cx="719138" cy="431800"/>
            <a:chOff x="683568" y="1916832"/>
            <a:chExt cx="720081" cy="432048"/>
          </a:xfrm>
        </p:grpSpPr>
        <p:sp>
          <p:nvSpPr>
            <p:cNvPr id="19" name="矩形 18"/>
            <p:cNvSpPr/>
            <p:nvPr/>
          </p:nvSpPr>
          <p:spPr>
            <a:xfrm>
              <a:off x="683568" y="1916832"/>
              <a:ext cx="70259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23" name="矩形 19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2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8859" name="群組 20"/>
          <p:cNvGrpSpPr>
            <a:grpSpLocks/>
          </p:cNvGrpSpPr>
          <p:nvPr/>
        </p:nvGrpSpPr>
        <p:grpSpPr bwMode="auto">
          <a:xfrm>
            <a:off x="6588125" y="3933825"/>
            <a:ext cx="719138" cy="431800"/>
            <a:chOff x="683568" y="1916832"/>
            <a:chExt cx="720081" cy="432048"/>
          </a:xfrm>
        </p:grpSpPr>
        <p:sp>
          <p:nvSpPr>
            <p:cNvPr id="22" name="矩形 21"/>
            <p:cNvSpPr/>
            <p:nvPr/>
          </p:nvSpPr>
          <p:spPr>
            <a:xfrm>
              <a:off x="683568" y="1916832"/>
              <a:ext cx="70259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21" name="矩形 22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3</a:t>
              </a:r>
              <a:endParaRPr lang="zh-TW" altLang="en-US" sz="1800" baseline="-250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8" name="群組 39"/>
          <p:cNvGrpSpPr>
            <a:grpSpLocks/>
          </p:cNvGrpSpPr>
          <p:nvPr/>
        </p:nvGrpSpPr>
        <p:grpSpPr bwMode="auto">
          <a:xfrm>
            <a:off x="3600450" y="5940425"/>
            <a:ext cx="1625600" cy="431800"/>
            <a:chOff x="971600" y="5085184"/>
            <a:chExt cx="1625282" cy="432048"/>
          </a:xfrm>
        </p:grpSpPr>
        <p:sp>
          <p:nvSpPr>
            <p:cNvPr id="25" name="圓角矩形 24"/>
            <p:cNvSpPr/>
            <p:nvPr/>
          </p:nvSpPr>
          <p:spPr>
            <a:xfrm>
              <a:off x="971600" y="5085184"/>
              <a:ext cx="1584015" cy="432048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19" name="矩形 25"/>
            <p:cNvSpPr>
              <a:spLocks noChangeArrowheads="1"/>
            </p:cNvSpPr>
            <p:nvPr/>
          </p:nvSpPr>
          <p:spPr bwMode="auto">
            <a:xfrm>
              <a:off x="1014398" y="5109759"/>
              <a:ext cx="15824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MPI_Allgather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1" name="群組 40"/>
          <p:cNvGrpSpPr>
            <a:grpSpLocks/>
          </p:cNvGrpSpPr>
          <p:nvPr/>
        </p:nvGrpSpPr>
        <p:grpSpPr bwMode="auto">
          <a:xfrm>
            <a:off x="1187450" y="4437063"/>
            <a:ext cx="698500" cy="458787"/>
            <a:chOff x="1223200" y="4698120"/>
            <a:chExt cx="697627" cy="459072"/>
          </a:xfrm>
        </p:grpSpPr>
        <p:sp>
          <p:nvSpPr>
            <p:cNvPr id="42" name="橢圓 41"/>
            <p:cNvSpPr/>
            <p:nvPr/>
          </p:nvSpPr>
          <p:spPr>
            <a:xfrm>
              <a:off x="1248568" y="4698120"/>
              <a:ext cx="659575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17" name="矩形 42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4" name="群組 43"/>
          <p:cNvGrpSpPr>
            <a:grpSpLocks/>
          </p:cNvGrpSpPr>
          <p:nvPr/>
        </p:nvGrpSpPr>
        <p:grpSpPr bwMode="auto">
          <a:xfrm>
            <a:off x="2987675" y="4437063"/>
            <a:ext cx="698500" cy="458787"/>
            <a:chOff x="1223200" y="4698120"/>
            <a:chExt cx="697627" cy="459072"/>
          </a:xfrm>
        </p:grpSpPr>
        <p:sp>
          <p:nvSpPr>
            <p:cNvPr id="45" name="橢圓 44"/>
            <p:cNvSpPr/>
            <p:nvPr/>
          </p:nvSpPr>
          <p:spPr>
            <a:xfrm>
              <a:off x="1248568" y="4698120"/>
              <a:ext cx="659575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15" name="矩形 45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7" name="群組 46"/>
          <p:cNvGrpSpPr>
            <a:grpSpLocks/>
          </p:cNvGrpSpPr>
          <p:nvPr/>
        </p:nvGrpSpPr>
        <p:grpSpPr bwMode="auto">
          <a:xfrm>
            <a:off x="4787900" y="4437063"/>
            <a:ext cx="698500" cy="458787"/>
            <a:chOff x="1223200" y="4698120"/>
            <a:chExt cx="697627" cy="459072"/>
          </a:xfrm>
        </p:grpSpPr>
        <p:sp>
          <p:nvSpPr>
            <p:cNvPr id="48" name="橢圓 47"/>
            <p:cNvSpPr/>
            <p:nvPr/>
          </p:nvSpPr>
          <p:spPr>
            <a:xfrm>
              <a:off x="1248568" y="4698120"/>
              <a:ext cx="659575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13" name="矩形 48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8" name="群組 49"/>
          <p:cNvGrpSpPr>
            <a:grpSpLocks/>
          </p:cNvGrpSpPr>
          <p:nvPr/>
        </p:nvGrpSpPr>
        <p:grpSpPr bwMode="auto">
          <a:xfrm>
            <a:off x="6588125" y="4437063"/>
            <a:ext cx="698500" cy="458787"/>
            <a:chOff x="1223200" y="4698120"/>
            <a:chExt cx="697627" cy="459072"/>
          </a:xfrm>
        </p:grpSpPr>
        <p:sp>
          <p:nvSpPr>
            <p:cNvPr id="51" name="橢圓 50"/>
            <p:cNvSpPr/>
            <p:nvPr/>
          </p:nvSpPr>
          <p:spPr>
            <a:xfrm>
              <a:off x="1248568" y="4698120"/>
              <a:ext cx="659575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11" name="矩形 51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9" name="群組 52"/>
          <p:cNvGrpSpPr>
            <a:grpSpLocks/>
          </p:cNvGrpSpPr>
          <p:nvPr/>
        </p:nvGrpSpPr>
        <p:grpSpPr bwMode="auto">
          <a:xfrm>
            <a:off x="1187450" y="4437063"/>
            <a:ext cx="684213" cy="458787"/>
            <a:chOff x="1223200" y="4698120"/>
            <a:chExt cx="684803" cy="459072"/>
          </a:xfrm>
        </p:grpSpPr>
        <p:sp>
          <p:nvSpPr>
            <p:cNvPr id="54" name="橢圓 53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09" name="矩形 54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[1,2]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0" name="群組 55"/>
          <p:cNvGrpSpPr>
            <a:grpSpLocks/>
          </p:cNvGrpSpPr>
          <p:nvPr/>
        </p:nvGrpSpPr>
        <p:grpSpPr bwMode="auto">
          <a:xfrm>
            <a:off x="2987675" y="4437063"/>
            <a:ext cx="684213" cy="458787"/>
            <a:chOff x="1223200" y="4698120"/>
            <a:chExt cx="684803" cy="459072"/>
          </a:xfrm>
        </p:grpSpPr>
        <p:sp>
          <p:nvSpPr>
            <p:cNvPr id="57" name="橢圓 56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07" name="矩形 57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[3,4]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1" name="群組 58"/>
          <p:cNvGrpSpPr>
            <a:grpSpLocks/>
          </p:cNvGrpSpPr>
          <p:nvPr/>
        </p:nvGrpSpPr>
        <p:grpSpPr bwMode="auto">
          <a:xfrm>
            <a:off x="4787900" y="4437063"/>
            <a:ext cx="684213" cy="458787"/>
            <a:chOff x="1223200" y="4698120"/>
            <a:chExt cx="684803" cy="459072"/>
          </a:xfrm>
        </p:grpSpPr>
        <p:sp>
          <p:nvSpPr>
            <p:cNvPr id="60" name="橢圓 59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05" name="矩形 60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[5,6]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2" name="群組 61"/>
          <p:cNvGrpSpPr>
            <a:grpSpLocks/>
          </p:cNvGrpSpPr>
          <p:nvPr/>
        </p:nvGrpSpPr>
        <p:grpSpPr bwMode="auto">
          <a:xfrm>
            <a:off x="6588125" y="4437063"/>
            <a:ext cx="684213" cy="458787"/>
            <a:chOff x="1223200" y="4698120"/>
            <a:chExt cx="684803" cy="459072"/>
          </a:xfrm>
        </p:grpSpPr>
        <p:sp>
          <p:nvSpPr>
            <p:cNvPr id="63" name="橢圓 62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03" name="矩形 63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3" name="群組 84"/>
          <p:cNvGrpSpPr>
            <a:grpSpLocks/>
          </p:cNvGrpSpPr>
          <p:nvPr/>
        </p:nvGrpSpPr>
        <p:grpSpPr bwMode="auto">
          <a:xfrm>
            <a:off x="611188" y="4941888"/>
            <a:ext cx="2305050" cy="790575"/>
            <a:chOff x="3572558" y="5592230"/>
            <a:chExt cx="2295586" cy="792088"/>
          </a:xfrm>
        </p:grpSpPr>
        <p:sp>
          <p:nvSpPr>
            <p:cNvPr id="86" name="橢圓 85"/>
            <p:cNvSpPr/>
            <p:nvPr/>
          </p:nvSpPr>
          <p:spPr>
            <a:xfrm>
              <a:off x="3572558" y="5592230"/>
              <a:ext cx="1824453" cy="79208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901" name="矩形 86"/>
            <p:cNvSpPr>
              <a:spLocks noChangeArrowheads="1"/>
            </p:cNvSpPr>
            <p:nvPr/>
          </p:nvSpPr>
          <p:spPr bwMode="auto">
            <a:xfrm>
              <a:off x="3635896" y="5790591"/>
              <a:ext cx="22322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[1,2,3,4,5,6,7,8]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4" name="群組 91"/>
          <p:cNvGrpSpPr>
            <a:grpSpLocks/>
          </p:cNvGrpSpPr>
          <p:nvPr/>
        </p:nvGrpSpPr>
        <p:grpSpPr bwMode="auto">
          <a:xfrm>
            <a:off x="2484438" y="4941888"/>
            <a:ext cx="2303462" cy="790575"/>
            <a:chOff x="3572558" y="5592230"/>
            <a:chExt cx="2295586" cy="792088"/>
          </a:xfrm>
        </p:grpSpPr>
        <p:sp>
          <p:nvSpPr>
            <p:cNvPr id="93" name="橢圓 92"/>
            <p:cNvSpPr/>
            <p:nvPr/>
          </p:nvSpPr>
          <p:spPr>
            <a:xfrm>
              <a:off x="3572558" y="5592230"/>
              <a:ext cx="1824129" cy="79208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899" name="矩形 93"/>
            <p:cNvSpPr>
              <a:spLocks noChangeArrowheads="1"/>
            </p:cNvSpPr>
            <p:nvPr/>
          </p:nvSpPr>
          <p:spPr bwMode="auto">
            <a:xfrm>
              <a:off x="3635896" y="5790591"/>
              <a:ext cx="22322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[1,2,3,4,5,6,7,8]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5" name="群組 94"/>
          <p:cNvGrpSpPr>
            <a:grpSpLocks/>
          </p:cNvGrpSpPr>
          <p:nvPr/>
        </p:nvGrpSpPr>
        <p:grpSpPr bwMode="auto">
          <a:xfrm>
            <a:off x="4356100" y="4941888"/>
            <a:ext cx="2303463" cy="790575"/>
            <a:chOff x="3572558" y="5592230"/>
            <a:chExt cx="2295586" cy="792088"/>
          </a:xfrm>
        </p:grpSpPr>
        <p:sp>
          <p:nvSpPr>
            <p:cNvPr id="96" name="橢圓 95"/>
            <p:cNvSpPr/>
            <p:nvPr/>
          </p:nvSpPr>
          <p:spPr>
            <a:xfrm>
              <a:off x="3572558" y="5592230"/>
              <a:ext cx="1824129" cy="79208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897" name="矩形 96"/>
            <p:cNvSpPr>
              <a:spLocks noChangeArrowheads="1"/>
            </p:cNvSpPr>
            <p:nvPr/>
          </p:nvSpPr>
          <p:spPr bwMode="auto">
            <a:xfrm>
              <a:off x="3635896" y="5790591"/>
              <a:ext cx="22322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[1,2,3,4,5,6,7,8]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6" name="群組 97"/>
          <p:cNvGrpSpPr>
            <a:grpSpLocks/>
          </p:cNvGrpSpPr>
          <p:nvPr/>
        </p:nvGrpSpPr>
        <p:grpSpPr bwMode="auto">
          <a:xfrm>
            <a:off x="6227763" y="4941888"/>
            <a:ext cx="2305050" cy="790575"/>
            <a:chOff x="3572558" y="5592230"/>
            <a:chExt cx="2295586" cy="792088"/>
          </a:xfrm>
        </p:grpSpPr>
        <p:sp>
          <p:nvSpPr>
            <p:cNvPr id="99" name="橢圓 98"/>
            <p:cNvSpPr/>
            <p:nvPr/>
          </p:nvSpPr>
          <p:spPr>
            <a:xfrm>
              <a:off x="3572558" y="5592230"/>
              <a:ext cx="1824453" cy="79208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8895" name="矩形 99"/>
            <p:cNvSpPr>
              <a:spLocks noChangeArrowheads="1"/>
            </p:cNvSpPr>
            <p:nvPr/>
          </p:nvSpPr>
          <p:spPr bwMode="auto">
            <a:xfrm>
              <a:off x="3635896" y="5790591"/>
              <a:ext cx="22322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[1,2,3,4,5,6,7,8]</a:t>
              </a:r>
              <a:endParaRPr lang="zh-TW" altLang="en-US" sz="18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7" name="群組 100"/>
          <p:cNvGrpSpPr>
            <a:grpSpLocks/>
          </p:cNvGrpSpPr>
          <p:nvPr/>
        </p:nvGrpSpPr>
        <p:grpSpPr bwMode="auto">
          <a:xfrm>
            <a:off x="1538288" y="3500438"/>
            <a:ext cx="5400675" cy="433387"/>
            <a:chOff x="1538710" y="3501008"/>
            <a:chExt cx="5400000" cy="432048"/>
          </a:xfrm>
        </p:grpSpPr>
        <p:cxnSp>
          <p:nvCxnSpPr>
            <p:cNvPr id="102" name="直線單箭頭接點 101"/>
            <p:cNvCxnSpPr/>
            <p:nvPr/>
          </p:nvCxnSpPr>
          <p:spPr>
            <a:xfrm rot="5400000" flipH="1" flipV="1">
              <a:off x="1327448" y="3712270"/>
              <a:ext cx="432048" cy="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/>
            <p:nvPr/>
          </p:nvCxnSpPr>
          <p:spPr>
            <a:xfrm rot="5400000">
              <a:off x="3127448" y="3712270"/>
              <a:ext cx="432048" cy="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/>
            <p:cNvCxnSpPr/>
            <p:nvPr/>
          </p:nvCxnSpPr>
          <p:spPr>
            <a:xfrm rot="5400000">
              <a:off x="4936972" y="3712270"/>
              <a:ext cx="432048" cy="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接點 38"/>
            <p:cNvCxnSpPr/>
            <p:nvPr/>
          </p:nvCxnSpPr>
          <p:spPr>
            <a:xfrm>
              <a:off x="1548234" y="3501008"/>
              <a:ext cx="5390476" cy="432048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105"/>
          <p:cNvGrpSpPr>
            <a:grpSpLocks/>
          </p:cNvGrpSpPr>
          <p:nvPr/>
        </p:nvGrpSpPr>
        <p:grpSpPr bwMode="auto">
          <a:xfrm>
            <a:off x="1547813" y="3500438"/>
            <a:ext cx="5391150" cy="433387"/>
            <a:chOff x="1547664" y="3501008"/>
            <a:chExt cx="5391046" cy="432048"/>
          </a:xfrm>
        </p:grpSpPr>
        <p:cxnSp>
          <p:nvCxnSpPr>
            <p:cNvPr id="107" name="直線單箭頭接點 106"/>
            <p:cNvCxnSpPr/>
            <p:nvPr/>
          </p:nvCxnSpPr>
          <p:spPr>
            <a:xfrm rot="5400000" flipH="1" flipV="1">
              <a:off x="3136593" y="3712270"/>
              <a:ext cx="432048" cy="95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肘形接點 38"/>
            <p:cNvCxnSpPr/>
            <p:nvPr/>
          </p:nvCxnSpPr>
          <p:spPr>
            <a:xfrm>
              <a:off x="1547664" y="3501008"/>
              <a:ext cx="5391046" cy="432048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108"/>
            <p:cNvCxnSpPr/>
            <p:nvPr/>
          </p:nvCxnSpPr>
          <p:spPr>
            <a:xfrm rot="5400000" flipH="1" flipV="1">
              <a:off x="1336402" y="3712270"/>
              <a:ext cx="432048" cy="952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/>
            <p:nvPr/>
          </p:nvCxnSpPr>
          <p:spPr>
            <a:xfrm rot="5400000" flipH="1" flipV="1">
              <a:off x="4936783" y="3712270"/>
              <a:ext cx="432048" cy="952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110"/>
          <p:cNvGrpSpPr>
            <a:grpSpLocks/>
          </p:cNvGrpSpPr>
          <p:nvPr/>
        </p:nvGrpSpPr>
        <p:grpSpPr bwMode="auto">
          <a:xfrm>
            <a:off x="1547813" y="3500438"/>
            <a:ext cx="5391150" cy="433387"/>
            <a:chOff x="1547664" y="2348880"/>
            <a:chExt cx="5391046" cy="432048"/>
          </a:xfrm>
        </p:grpSpPr>
        <p:cxnSp>
          <p:nvCxnSpPr>
            <p:cNvPr id="112" name="直線單箭頭接點 111"/>
            <p:cNvCxnSpPr/>
            <p:nvPr/>
          </p:nvCxnSpPr>
          <p:spPr>
            <a:xfrm rot="5400000" flipH="1" flipV="1">
              <a:off x="4936783" y="2560142"/>
              <a:ext cx="432048" cy="95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肘形接點 38"/>
            <p:cNvCxnSpPr/>
            <p:nvPr/>
          </p:nvCxnSpPr>
          <p:spPr>
            <a:xfrm>
              <a:off x="1547664" y="2348880"/>
              <a:ext cx="5391046" cy="432048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單箭頭接點 113"/>
            <p:cNvCxnSpPr/>
            <p:nvPr/>
          </p:nvCxnSpPr>
          <p:spPr>
            <a:xfrm rot="5400000" flipH="1" flipV="1">
              <a:off x="1336402" y="2560142"/>
              <a:ext cx="432048" cy="952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單箭頭接點 114"/>
            <p:cNvCxnSpPr/>
            <p:nvPr/>
          </p:nvCxnSpPr>
          <p:spPr>
            <a:xfrm rot="5400000" flipH="1" flipV="1">
              <a:off x="3135799" y="2560936"/>
              <a:ext cx="432048" cy="79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122"/>
          <p:cNvGrpSpPr>
            <a:grpSpLocks/>
          </p:cNvGrpSpPr>
          <p:nvPr/>
        </p:nvGrpSpPr>
        <p:grpSpPr bwMode="auto">
          <a:xfrm>
            <a:off x="1547813" y="3500438"/>
            <a:ext cx="5407025" cy="434975"/>
            <a:chOff x="2051720" y="908720"/>
            <a:chExt cx="5407933" cy="435114"/>
          </a:xfrm>
        </p:grpSpPr>
        <p:cxnSp>
          <p:nvCxnSpPr>
            <p:cNvPr id="117" name="直線單箭頭接點 116"/>
            <p:cNvCxnSpPr/>
            <p:nvPr/>
          </p:nvCxnSpPr>
          <p:spPr>
            <a:xfrm rot="5400000">
              <a:off x="3639454" y="1121513"/>
              <a:ext cx="431938" cy="95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/>
            <p:cNvCxnSpPr/>
            <p:nvPr/>
          </p:nvCxnSpPr>
          <p:spPr>
            <a:xfrm rot="5400000">
              <a:off x="5439187" y="1122307"/>
              <a:ext cx="431938" cy="79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118"/>
            <p:cNvCxnSpPr/>
            <p:nvPr/>
          </p:nvCxnSpPr>
          <p:spPr>
            <a:xfrm rot="5400000" flipH="1" flipV="1">
              <a:off x="7238921" y="1123101"/>
              <a:ext cx="431938" cy="95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/>
            <p:cNvCxnSpPr/>
            <p:nvPr/>
          </p:nvCxnSpPr>
          <p:spPr>
            <a:xfrm rot="10800000" flipV="1">
              <a:off x="2058071" y="908720"/>
              <a:ext cx="5393643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單箭頭接點 120"/>
            <p:cNvCxnSpPr/>
            <p:nvPr/>
          </p:nvCxnSpPr>
          <p:spPr>
            <a:xfrm rot="5400000" flipH="1" flipV="1">
              <a:off x="1840515" y="1119925"/>
              <a:ext cx="431938" cy="952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9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MPI_Gatherv</a:t>
            </a:r>
            <a:endParaRPr lang="zh-TW" altLang="en-US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8313" y="1557338"/>
            <a:ext cx="8424862" cy="1584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 eaLnBrk="1" hangingPunct="1"/>
            <a:endParaRPr lang="zh-TW" altLang="en-US">
              <a:solidFill>
                <a:srgbClr val="FFFFFF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79876" name="矩形 5"/>
          <p:cNvSpPr>
            <a:spLocks noChangeArrowheads="1"/>
          </p:cNvSpPr>
          <p:nvPr/>
        </p:nvSpPr>
        <p:spPr bwMode="auto">
          <a:xfrm>
            <a:off x="468313" y="1638300"/>
            <a:ext cx="7402512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eaLnBrk="1" hangingPunct="1"/>
            <a:r>
              <a:rPr lang="en-US" altLang="zh-TW" sz="22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dest = 0, Send_cnt = sizeof(Sbuf);</a:t>
            </a:r>
          </a:p>
          <a:p>
            <a:pPr eaLnBrk="1" hangingPunct="1"/>
            <a:r>
              <a:rPr lang="en-US" altLang="zh-TW" sz="22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 rc[4] = {3,1,2,2}, disp[4] = {0,3,4,6};</a:t>
            </a:r>
          </a:p>
          <a:p>
            <a:pPr eaLnBrk="1" hangingPunct="1"/>
            <a:r>
              <a:rPr lang="en-US" altLang="zh-TW" sz="22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MPI_Gatherv ( Sbuf, Send_cnt, MPI_INTEGER, Rbuf, rc, disp, </a:t>
            </a:r>
          </a:p>
          <a:p>
            <a:pPr eaLnBrk="1" hangingPunct="1"/>
            <a:r>
              <a:rPr lang="en-US" altLang="zh-TW" sz="2200" i="1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MPI_INTEGER , dest, MPI_COMM_WORLD);</a:t>
            </a:r>
            <a:endParaRPr lang="zh-TW" altLang="en-US" sz="2200" i="1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79877" name="群組 6"/>
          <p:cNvGrpSpPr>
            <a:grpSpLocks/>
          </p:cNvGrpSpPr>
          <p:nvPr/>
        </p:nvGrpSpPr>
        <p:grpSpPr bwMode="auto">
          <a:xfrm>
            <a:off x="1196975" y="4079875"/>
            <a:ext cx="719138" cy="431800"/>
            <a:chOff x="683568" y="1916832"/>
            <a:chExt cx="720081" cy="432048"/>
          </a:xfrm>
        </p:grpSpPr>
        <p:sp>
          <p:nvSpPr>
            <p:cNvPr id="8" name="矩形 7"/>
            <p:cNvSpPr/>
            <p:nvPr/>
          </p:nvSpPr>
          <p:spPr>
            <a:xfrm>
              <a:off x="683568" y="1916832"/>
              <a:ext cx="70259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26" name="矩形 8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endParaRPr lang="zh-TW" altLang="en-US" sz="1800" baseline="-250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9878" name="群組 9"/>
          <p:cNvGrpSpPr>
            <a:grpSpLocks/>
          </p:cNvGrpSpPr>
          <p:nvPr/>
        </p:nvGrpSpPr>
        <p:grpSpPr bwMode="auto">
          <a:xfrm>
            <a:off x="2997200" y="4079875"/>
            <a:ext cx="719138" cy="431800"/>
            <a:chOff x="683568" y="1916832"/>
            <a:chExt cx="720081" cy="432048"/>
          </a:xfrm>
        </p:grpSpPr>
        <p:sp>
          <p:nvSpPr>
            <p:cNvPr id="11" name="矩形 10"/>
            <p:cNvSpPr/>
            <p:nvPr/>
          </p:nvSpPr>
          <p:spPr>
            <a:xfrm>
              <a:off x="683568" y="1916832"/>
              <a:ext cx="702595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24" name="矩形 11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1</a:t>
              </a:r>
              <a:endParaRPr lang="zh-TW" altLang="en-US" sz="1800" baseline="-250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9879" name="群組 12"/>
          <p:cNvGrpSpPr>
            <a:grpSpLocks/>
          </p:cNvGrpSpPr>
          <p:nvPr/>
        </p:nvGrpSpPr>
        <p:grpSpPr bwMode="auto">
          <a:xfrm>
            <a:off x="4795838" y="4079875"/>
            <a:ext cx="720725" cy="431800"/>
            <a:chOff x="683568" y="1916832"/>
            <a:chExt cx="720081" cy="432048"/>
          </a:xfrm>
        </p:grpSpPr>
        <p:sp>
          <p:nvSpPr>
            <p:cNvPr id="14" name="矩形 13"/>
            <p:cNvSpPr/>
            <p:nvPr/>
          </p:nvSpPr>
          <p:spPr>
            <a:xfrm>
              <a:off x="683568" y="1916832"/>
              <a:ext cx="702634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22" name="矩形 14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2</a:t>
              </a:r>
              <a:endParaRPr lang="zh-TW" altLang="en-US" sz="1800" baseline="-250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9880" name="群組 15"/>
          <p:cNvGrpSpPr>
            <a:grpSpLocks/>
          </p:cNvGrpSpPr>
          <p:nvPr/>
        </p:nvGrpSpPr>
        <p:grpSpPr bwMode="auto">
          <a:xfrm>
            <a:off x="6596063" y="4079875"/>
            <a:ext cx="720725" cy="431800"/>
            <a:chOff x="683568" y="1916832"/>
            <a:chExt cx="720081" cy="432048"/>
          </a:xfrm>
        </p:grpSpPr>
        <p:sp>
          <p:nvSpPr>
            <p:cNvPr id="17" name="矩形 16"/>
            <p:cNvSpPr/>
            <p:nvPr/>
          </p:nvSpPr>
          <p:spPr>
            <a:xfrm>
              <a:off x="683568" y="1916832"/>
              <a:ext cx="702634" cy="4320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20" name="矩形 17"/>
            <p:cNvSpPr>
              <a:spLocks noChangeArrowheads="1"/>
            </p:cNvSpPr>
            <p:nvPr/>
          </p:nvSpPr>
          <p:spPr bwMode="auto">
            <a:xfrm>
              <a:off x="688203" y="1944999"/>
              <a:ext cx="7154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CPU</a:t>
              </a:r>
              <a:r>
                <a:rPr lang="en-US" altLang="zh-TW" sz="1800" baseline="-250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3</a:t>
              </a:r>
              <a:endParaRPr lang="zh-TW" altLang="en-US" sz="1800" baseline="-250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3" name="群組 59"/>
          <p:cNvGrpSpPr>
            <a:grpSpLocks/>
          </p:cNvGrpSpPr>
          <p:nvPr/>
        </p:nvGrpSpPr>
        <p:grpSpPr bwMode="auto">
          <a:xfrm>
            <a:off x="3600450" y="5940425"/>
            <a:ext cx="1511300" cy="431800"/>
            <a:chOff x="3600000" y="5940000"/>
            <a:chExt cx="1512169" cy="432048"/>
          </a:xfrm>
        </p:grpSpPr>
        <p:sp>
          <p:nvSpPr>
            <p:cNvPr id="20" name="圓角矩形 19"/>
            <p:cNvSpPr/>
            <p:nvPr/>
          </p:nvSpPr>
          <p:spPr>
            <a:xfrm>
              <a:off x="3600000" y="5940000"/>
              <a:ext cx="1475636" cy="432048"/>
            </a:xfrm>
            <a:prstGeom prst="round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18" name="矩形 20"/>
            <p:cNvSpPr>
              <a:spLocks noChangeArrowheads="1"/>
            </p:cNvSpPr>
            <p:nvPr/>
          </p:nvSpPr>
          <p:spPr bwMode="auto">
            <a:xfrm>
              <a:off x="3639344" y="5964575"/>
              <a:ext cx="14728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MPI_Gatherv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cxnSp>
        <p:nvCxnSpPr>
          <p:cNvPr id="22" name="直線單箭頭接點 21"/>
          <p:cNvCxnSpPr/>
          <p:nvPr/>
        </p:nvCxnSpPr>
        <p:spPr>
          <a:xfrm rot="5400000" flipH="1" flipV="1">
            <a:off x="3145632" y="3860006"/>
            <a:ext cx="431800" cy="79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rot="5400000" flipH="1" flipV="1">
            <a:off x="4945857" y="3860006"/>
            <a:ext cx="431800" cy="79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rot="5400000" flipH="1" flipV="1">
            <a:off x="6745288" y="3859212"/>
            <a:ext cx="431800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24"/>
          <p:cNvGrpSpPr>
            <a:grpSpLocks/>
          </p:cNvGrpSpPr>
          <p:nvPr/>
        </p:nvGrpSpPr>
        <p:grpSpPr bwMode="auto">
          <a:xfrm>
            <a:off x="3009900" y="4584700"/>
            <a:ext cx="698500" cy="458788"/>
            <a:chOff x="1223200" y="4698120"/>
            <a:chExt cx="697627" cy="459072"/>
          </a:xfrm>
        </p:grpSpPr>
        <p:sp>
          <p:nvSpPr>
            <p:cNvPr id="26" name="橢圓 25"/>
            <p:cNvSpPr/>
            <p:nvPr/>
          </p:nvSpPr>
          <p:spPr>
            <a:xfrm>
              <a:off x="1248568" y="4698120"/>
              <a:ext cx="659575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16" name="矩形 26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9" name="群組 27"/>
          <p:cNvGrpSpPr>
            <a:grpSpLocks/>
          </p:cNvGrpSpPr>
          <p:nvPr/>
        </p:nvGrpSpPr>
        <p:grpSpPr bwMode="auto">
          <a:xfrm>
            <a:off x="4797425" y="4584700"/>
            <a:ext cx="696913" cy="458788"/>
            <a:chOff x="1223200" y="4698120"/>
            <a:chExt cx="697627" cy="459072"/>
          </a:xfrm>
        </p:grpSpPr>
        <p:sp>
          <p:nvSpPr>
            <p:cNvPr id="29" name="橢圓 28"/>
            <p:cNvSpPr/>
            <p:nvPr/>
          </p:nvSpPr>
          <p:spPr>
            <a:xfrm>
              <a:off x="1248626" y="4698120"/>
              <a:ext cx="659488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14" name="矩形 29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5" name="群組 30"/>
          <p:cNvGrpSpPr>
            <a:grpSpLocks/>
          </p:cNvGrpSpPr>
          <p:nvPr/>
        </p:nvGrpSpPr>
        <p:grpSpPr bwMode="auto">
          <a:xfrm>
            <a:off x="1196975" y="4584700"/>
            <a:ext cx="696913" cy="458788"/>
            <a:chOff x="1223200" y="4698120"/>
            <a:chExt cx="697627" cy="459072"/>
          </a:xfrm>
        </p:grpSpPr>
        <p:sp>
          <p:nvSpPr>
            <p:cNvPr id="32" name="橢圓 31"/>
            <p:cNvSpPr/>
            <p:nvPr/>
          </p:nvSpPr>
          <p:spPr>
            <a:xfrm>
              <a:off x="1248626" y="4698120"/>
              <a:ext cx="659488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12" name="矩形 32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28" name="群組 33"/>
          <p:cNvGrpSpPr>
            <a:grpSpLocks/>
          </p:cNvGrpSpPr>
          <p:nvPr/>
        </p:nvGrpSpPr>
        <p:grpSpPr bwMode="auto">
          <a:xfrm>
            <a:off x="6597650" y="4584700"/>
            <a:ext cx="696913" cy="458788"/>
            <a:chOff x="1223200" y="4698120"/>
            <a:chExt cx="697627" cy="459072"/>
          </a:xfrm>
        </p:grpSpPr>
        <p:sp>
          <p:nvSpPr>
            <p:cNvPr id="35" name="橢圓 34"/>
            <p:cNvSpPr/>
            <p:nvPr/>
          </p:nvSpPr>
          <p:spPr>
            <a:xfrm>
              <a:off x="1248626" y="4698120"/>
              <a:ext cx="659488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10" name="矩形 35"/>
            <p:cNvSpPr>
              <a:spLocks noChangeArrowheads="1"/>
            </p:cNvSpPr>
            <p:nvPr/>
          </p:nvSpPr>
          <p:spPr bwMode="auto">
            <a:xfrm>
              <a:off x="1223200" y="4731350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Sdata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1" name="群組 57"/>
          <p:cNvGrpSpPr>
            <a:grpSpLocks/>
          </p:cNvGrpSpPr>
          <p:nvPr/>
        </p:nvGrpSpPr>
        <p:grpSpPr bwMode="auto">
          <a:xfrm>
            <a:off x="1116013" y="4581525"/>
            <a:ext cx="863600" cy="458788"/>
            <a:chOff x="3779913" y="5229200"/>
            <a:chExt cx="864095" cy="459072"/>
          </a:xfrm>
        </p:grpSpPr>
        <p:sp>
          <p:nvSpPr>
            <p:cNvPr id="38" name="橢圓 37"/>
            <p:cNvSpPr/>
            <p:nvPr/>
          </p:nvSpPr>
          <p:spPr>
            <a:xfrm>
              <a:off x="3805328" y="5229200"/>
              <a:ext cx="838680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08" name="矩形 38"/>
            <p:cNvSpPr>
              <a:spLocks noChangeArrowheads="1"/>
            </p:cNvSpPr>
            <p:nvPr/>
          </p:nvSpPr>
          <p:spPr bwMode="auto">
            <a:xfrm>
              <a:off x="3779913" y="5262430"/>
              <a:ext cx="7920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[1,2,3]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4" name="群組 58"/>
          <p:cNvGrpSpPr>
            <a:grpSpLocks/>
          </p:cNvGrpSpPr>
          <p:nvPr/>
        </p:nvGrpSpPr>
        <p:grpSpPr bwMode="auto">
          <a:xfrm>
            <a:off x="2987675" y="4581525"/>
            <a:ext cx="711200" cy="458788"/>
            <a:chOff x="5265373" y="5373216"/>
            <a:chExt cx="711211" cy="459072"/>
          </a:xfrm>
        </p:grpSpPr>
        <p:sp>
          <p:nvSpPr>
            <p:cNvPr id="41" name="橢圓 40"/>
            <p:cNvSpPr/>
            <p:nvPr/>
          </p:nvSpPr>
          <p:spPr>
            <a:xfrm>
              <a:off x="5317762" y="5373216"/>
              <a:ext cx="658822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06" name="矩形 41"/>
            <p:cNvSpPr>
              <a:spLocks noChangeArrowheads="1"/>
            </p:cNvSpPr>
            <p:nvPr/>
          </p:nvSpPr>
          <p:spPr bwMode="auto">
            <a:xfrm>
              <a:off x="5265373" y="5403505"/>
              <a:ext cx="6270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  [4]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37" name="群組 45"/>
          <p:cNvGrpSpPr>
            <a:grpSpLocks/>
          </p:cNvGrpSpPr>
          <p:nvPr/>
        </p:nvGrpSpPr>
        <p:grpSpPr bwMode="auto">
          <a:xfrm>
            <a:off x="6588125" y="4581525"/>
            <a:ext cx="684213" cy="458788"/>
            <a:chOff x="1223200" y="4698120"/>
            <a:chExt cx="684803" cy="459072"/>
          </a:xfrm>
        </p:grpSpPr>
        <p:sp>
          <p:nvSpPr>
            <p:cNvPr id="47" name="橢圓 46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04" name="矩形 47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[7,8]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40" name="群組 48"/>
          <p:cNvGrpSpPr>
            <a:grpSpLocks/>
          </p:cNvGrpSpPr>
          <p:nvPr/>
        </p:nvGrpSpPr>
        <p:grpSpPr bwMode="auto">
          <a:xfrm>
            <a:off x="1187450" y="5300663"/>
            <a:ext cx="723900" cy="460375"/>
            <a:chOff x="1223200" y="4698120"/>
            <a:chExt cx="723275" cy="459072"/>
          </a:xfrm>
        </p:grpSpPr>
        <p:sp>
          <p:nvSpPr>
            <p:cNvPr id="50" name="橢圓 49"/>
            <p:cNvSpPr/>
            <p:nvPr/>
          </p:nvSpPr>
          <p:spPr>
            <a:xfrm>
              <a:off x="1248578" y="4698120"/>
              <a:ext cx="659830" cy="459072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02" name="矩形 50"/>
            <p:cNvSpPr>
              <a:spLocks noChangeArrowheads="1"/>
            </p:cNvSpPr>
            <p:nvPr/>
          </p:nvSpPr>
          <p:spPr bwMode="auto">
            <a:xfrm>
              <a:off x="1223200" y="4731350"/>
              <a:ext cx="723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Rdata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43" name="群組 51"/>
          <p:cNvGrpSpPr>
            <a:grpSpLocks/>
          </p:cNvGrpSpPr>
          <p:nvPr/>
        </p:nvGrpSpPr>
        <p:grpSpPr bwMode="auto">
          <a:xfrm>
            <a:off x="684213" y="5157788"/>
            <a:ext cx="2303462" cy="792162"/>
            <a:chOff x="3572558" y="5592230"/>
            <a:chExt cx="2295586" cy="792088"/>
          </a:xfrm>
        </p:grpSpPr>
        <p:sp>
          <p:nvSpPr>
            <p:cNvPr id="53" name="橢圓 52"/>
            <p:cNvSpPr/>
            <p:nvPr/>
          </p:nvSpPr>
          <p:spPr>
            <a:xfrm>
              <a:off x="3572558" y="5592230"/>
              <a:ext cx="1824129" cy="79208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900" name="矩形 53"/>
            <p:cNvSpPr>
              <a:spLocks noChangeArrowheads="1"/>
            </p:cNvSpPr>
            <p:nvPr/>
          </p:nvSpPr>
          <p:spPr bwMode="auto">
            <a:xfrm>
              <a:off x="3635896" y="5790591"/>
              <a:ext cx="22322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[1,2,3,4,5,6,7,8]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  <p:cxnSp>
        <p:nvCxnSpPr>
          <p:cNvPr id="56" name="直線單箭頭接點 55"/>
          <p:cNvCxnSpPr/>
          <p:nvPr/>
        </p:nvCxnSpPr>
        <p:spPr>
          <a:xfrm rot="5400000" flipH="1" flipV="1">
            <a:off x="1336676" y="3856037"/>
            <a:ext cx="431800" cy="95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rot="10800000">
            <a:off x="1554163" y="3646488"/>
            <a:ext cx="5391150" cy="11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60"/>
          <p:cNvGrpSpPr>
            <a:grpSpLocks/>
          </p:cNvGrpSpPr>
          <p:nvPr/>
        </p:nvGrpSpPr>
        <p:grpSpPr bwMode="auto">
          <a:xfrm>
            <a:off x="4787900" y="4581525"/>
            <a:ext cx="684213" cy="458788"/>
            <a:chOff x="1223200" y="4698120"/>
            <a:chExt cx="684803" cy="459072"/>
          </a:xfrm>
        </p:grpSpPr>
        <p:sp>
          <p:nvSpPr>
            <p:cNvPr id="62" name="橢圓 61"/>
            <p:cNvSpPr/>
            <p:nvPr/>
          </p:nvSpPr>
          <p:spPr>
            <a:xfrm>
              <a:off x="1248622" y="4698120"/>
              <a:ext cx="659381" cy="459072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algn="ctr" eaLnBrk="1" hangingPunct="1"/>
              <a:endParaRPr lang="zh-TW" altLang="en-US" sz="18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79898" name="矩形 62"/>
            <p:cNvSpPr>
              <a:spLocks noChangeArrowheads="1"/>
            </p:cNvSpPr>
            <p:nvPr/>
          </p:nvSpPr>
          <p:spPr bwMode="auto">
            <a:xfrm>
              <a:off x="1223200" y="4731350"/>
              <a:ext cx="6848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[5,6]</a:t>
              </a:r>
              <a:endParaRPr lang="zh-TW" altLang="en-US" sz="1800">
                <a:latin typeface="Times New Roman" pitchFamily="18" charset="0"/>
                <a:ea typeface="新細明體" pitchFamily="18" charset="-12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86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1913" y="1125538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1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913" y="2997200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</a:rPr>
              <a:t>mpiexec</a:t>
            </a:r>
            <a:r>
              <a:rPr lang="en-US" sz="2800" kern="0" dirty="0">
                <a:latin typeface="Arial"/>
              </a:rPr>
              <a:t>  -n  4  ./</a:t>
            </a:r>
            <a:r>
              <a:rPr lang="en-US" sz="2800" kern="0" dirty="0" err="1">
                <a:latin typeface="Arial"/>
              </a:rPr>
              <a:t>mpi_hello</a:t>
            </a:r>
            <a:endParaRPr lang="en-US" sz="2800" kern="0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8175" y="1844675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1 !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8175" y="3789363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0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1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2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Greetings from process 3 of 4 !</a:t>
            </a:r>
          </a:p>
        </p:txBody>
      </p:sp>
      <p:sp>
        <p:nvSpPr>
          <p:cNvPr id="12296" name="Rectangle 7"/>
          <p:cNvSpPr>
            <a:spLocks noChangeArrowheads="1"/>
          </p:cNvSpPr>
          <p:nvPr/>
        </p:nvSpPr>
        <p:spPr bwMode="auto">
          <a:xfrm>
            <a:off x="1258888" y="1125538"/>
            <a:ext cx="5905500" cy="1655762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1258888" y="3068638"/>
            <a:ext cx="5905500" cy="28082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endParaRPr lang="en-GB" altLang="zh-TW">
              <a:solidFill>
                <a:schemeClr val="tx1"/>
              </a:solidFill>
              <a:latin typeface="Arial Black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98641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MPI_Scatterv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808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int MPI_Scatterv(const void *sendbuf, const int *sendcounts, const int *displs,                 MPI_Datatype sendtype, void *recvbuf, int recvcount, MPI_Datatype recvtype, int root, MPI_Comm comm)</a:t>
            </a:r>
          </a:p>
          <a:p>
            <a:endParaRPr lang="zh-TW" altLang="en-US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50740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Matrix-vector multiplication</a:t>
            </a:r>
          </a:p>
        </p:txBody>
      </p:sp>
      <p:pic>
        <p:nvPicPr>
          <p:cNvPr id="819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76700"/>
            <a:ext cx="624046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25538"/>
            <a:ext cx="43672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133600"/>
            <a:ext cx="4824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27" name="Group 8"/>
          <p:cNvGrpSpPr>
            <a:grpSpLocks/>
          </p:cNvGrpSpPr>
          <p:nvPr/>
        </p:nvGrpSpPr>
        <p:grpSpPr bwMode="auto">
          <a:xfrm>
            <a:off x="900113" y="2997200"/>
            <a:ext cx="5759450" cy="431800"/>
            <a:chOff x="1043608" y="2996952"/>
            <a:chExt cx="5760640" cy="432048"/>
          </a:xfrm>
        </p:grpSpPr>
        <p:pic>
          <p:nvPicPr>
            <p:cNvPr id="8193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3053959"/>
              <a:ext cx="1080120" cy="375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3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2996952"/>
              <a:ext cx="4608512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1928" name="Straight Arrow Connector 10"/>
          <p:cNvCxnSpPr>
            <a:cxnSpLocks noChangeShapeType="1"/>
          </p:cNvCxnSpPr>
          <p:nvPr/>
        </p:nvCxnSpPr>
        <p:spPr bwMode="auto">
          <a:xfrm>
            <a:off x="3276600" y="1773238"/>
            <a:ext cx="503238" cy="287337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29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3348038" y="2565400"/>
            <a:ext cx="503237" cy="35877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0" name="Straight Arrow Connector 14"/>
          <p:cNvCxnSpPr>
            <a:cxnSpLocks noChangeShapeType="1"/>
          </p:cNvCxnSpPr>
          <p:nvPr/>
        </p:nvCxnSpPr>
        <p:spPr bwMode="auto">
          <a:xfrm>
            <a:off x="3348038" y="3500438"/>
            <a:ext cx="671512" cy="576262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55650" y="5013325"/>
            <a:ext cx="23622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i-th</a:t>
            </a:r>
            <a:r>
              <a:rPr lang="en-US" sz="2000" i="1" dirty="0">
                <a:solidFill>
                  <a:srgbClr val="FF0000"/>
                </a:solidFill>
                <a:latin typeface="+mj-lt"/>
              </a:rPr>
              <a:t> component of 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8400" y="5229225"/>
            <a:ext cx="255905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Dot product of the </a:t>
            </a:r>
            <a:r>
              <a:rPr lang="en-US" sz="2000" i="1" dirty="0" err="1">
                <a:solidFill>
                  <a:srgbClr val="FF0000"/>
                </a:solidFill>
                <a:latin typeface="+mj-lt"/>
              </a:rPr>
              <a:t>ith</a:t>
            </a:r>
            <a:br>
              <a:rPr lang="en-US" sz="2000" i="1" dirty="0">
                <a:solidFill>
                  <a:srgbClr val="FF0000"/>
                </a:solidFill>
                <a:latin typeface="+mj-lt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</a:rPr>
              <a:t>row of A with x.</a:t>
            </a:r>
          </a:p>
        </p:txBody>
      </p:sp>
      <p:cxnSp>
        <p:nvCxnSpPr>
          <p:cNvPr id="81933" name="Straight Arrow Connector 18"/>
          <p:cNvCxnSpPr>
            <a:cxnSpLocks noChangeShapeType="1"/>
          </p:cNvCxnSpPr>
          <p:nvPr/>
        </p:nvCxnSpPr>
        <p:spPr bwMode="auto">
          <a:xfrm rot="16200000" flipV="1">
            <a:off x="1403350" y="4724400"/>
            <a:ext cx="288925" cy="2889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4" name="Straight Arrow Connector 20"/>
          <p:cNvCxnSpPr>
            <a:cxnSpLocks noChangeShapeType="1"/>
          </p:cNvCxnSpPr>
          <p:nvPr/>
        </p:nvCxnSpPr>
        <p:spPr bwMode="auto">
          <a:xfrm rot="5400000" flipH="1" flipV="1">
            <a:off x="4211638" y="5013325"/>
            <a:ext cx="360362" cy="71438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18322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Matrix-vector multiplication</a:t>
            </a:r>
          </a:p>
        </p:txBody>
      </p:sp>
      <p:pic>
        <p:nvPicPr>
          <p:cNvPr id="829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0213"/>
            <a:ext cx="80121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007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Multiply a matrix by a vector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4652963"/>
            <a:ext cx="23955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</a:rPr>
              <a:t>Serial pseudo-code</a:t>
            </a:r>
          </a:p>
        </p:txBody>
      </p:sp>
      <p:grpSp>
        <p:nvGrpSpPr>
          <p:cNvPr id="83973" name="Group 6"/>
          <p:cNvGrpSpPr>
            <a:grpSpLocks/>
          </p:cNvGrpSpPr>
          <p:nvPr/>
        </p:nvGrpSpPr>
        <p:grpSpPr bwMode="auto">
          <a:xfrm>
            <a:off x="755650" y="1700213"/>
            <a:ext cx="7572375" cy="2665412"/>
            <a:chOff x="755576" y="1700808"/>
            <a:chExt cx="7573035" cy="2664296"/>
          </a:xfrm>
        </p:grpSpPr>
        <p:pic>
          <p:nvPicPr>
            <p:cNvPr id="839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700808"/>
              <a:ext cx="7573035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3068960"/>
              <a:ext cx="4905835" cy="129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00153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 style arrays</a:t>
            </a:r>
          </a:p>
        </p:txBody>
      </p:sp>
      <p:pic>
        <p:nvPicPr>
          <p:cNvPr id="849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3313112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437063"/>
            <a:ext cx="52244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95963" y="2565400"/>
            <a:ext cx="198278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i="1" dirty="0">
                <a:solidFill>
                  <a:srgbClr val="FF0000"/>
                </a:solidFill>
                <a:latin typeface="+mj-lt"/>
              </a:rPr>
              <a:t>stored  as</a:t>
            </a:r>
          </a:p>
        </p:txBody>
      </p:sp>
      <p:sp>
        <p:nvSpPr>
          <p:cNvPr id="84999" name="Freeform 6"/>
          <p:cNvSpPr>
            <a:spLocks noChangeArrowheads="1"/>
          </p:cNvSpPr>
          <p:nvPr/>
        </p:nvSpPr>
        <p:spPr bwMode="auto">
          <a:xfrm>
            <a:off x="3963988" y="2011363"/>
            <a:ext cx="2790825" cy="579437"/>
          </a:xfrm>
          <a:custGeom>
            <a:avLst/>
            <a:gdLst>
              <a:gd name="T0" fmla="*/ 0 w 2791326"/>
              <a:gd name="T1" fmla="*/ 82670 h 580189"/>
              <a:gd name="T2" fmla="*/ 2261124 w 2791326"/>
              <a:gd name="T3" fmla="*/ 82670 h 580189"/>
              <a:gd name="T4" fmla="*/ 2790324 w 2791326"/>
              <a:gd name="T5" fmla="*/ 578686 h 580189"/>
              <a:gd name="T6" fmla="*/ 0 60000 65536"/>
              <a:gd name="T7" fmla="*/ 0 60000 65536"/>
              <a:gd name="T8" fmla="*/ 0 60000 65536"/>
              <a:gd name="T9" fmla="*/ 0 w 2791326"/>
              <a:gd name="T10" fmla="*/ 0 h 580189"/>
              <a:gd name="T11" fmla="*/ 2791326 w 2791326"/>
              <a:gd name="T12" fmla="*/ 580189 h 5801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91326" h="580189">
                <a:moveTo>
                  <a:pt x="0" y="82884"/>
                </a:moveTo>
                <a:cubicBezTo>
                  <a:pt x="898358" y="41442"/>
                  <a:pt x="1796716" y="0"/>
                  <a:pt x="2261937" y="82884"/>
                </a:cubicBezTo>
                <a:cubicBezTo>
                  <a:pt x="2727158" y="165768"/>
                  <a:pt x="2759242" y="372978"/>
                  <a:pt x="2791326" y="580189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85000" name="Freeform 7"/>
          <p:cNvSpPr>
            <a:spLocks noChangeArrowheads="1"/>
          </p:cNvSpPr>
          <p:nvPr/>
        </p:nvSpPr>
        <p:spPr bwMode="auto">
          <a:xfrm>
            <a:off x="3060700" y="3240088"/>
            <a:ext cx="4343400" cy="1235075"/>
          </a:xfrm>
          <a:custGeom>
            <a:avLst/>
            <a:gdLst>
              <a:gd name="T0" fmla="*/ 3806998 w 4342062"/>
              <a:gd name="T1" fmla="*/ 0 h 1235242"/>
              <a:gd name="T2" fmla="*/ 3806998 w 4342062"/>
              <a:gd name="T3" fmla="*/ 657549 h 1235242"/>
              <a:gd name="T4" fmla="*/ 580547 w 4342062"/>
              <a:gd name="T5" fmla="*/ 593398 h 1235242"/>
              <a:gd name="T6" fmla="*/ 323715 w 4342062"/>
              <a:gd name="T7" fmla="*/ 1234908 h 1235242"/>
              <a:gd name="T8" fmla="*/ 0 60000 65536"/>
              <a:gd name="T9" fmla="*/ 0 60000 65536"/>
              <a:gd name="T10" fmla="*/ 0 60000 65536"/>
              <a:gd name="T11" fmla="*/ 0 60000 65536"/>
              <a:gd name="T12" fmla="*/ 0 w 4342062"/>
              <a:gd name="T13" fmla="*/ 0 h 1235242"/>
              <a:gd name="T14" fmla="*/ 4342062 w 4342062"/>
              <a:gd name="T15" fmla="*/ 1235242 h 12352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42062" h="1235242">
                <a:moveTo>
                  <a:pt x="3804652" y="0"/>
                </a:moveTo>
                <a:cubicBezTo>
                  <a:pt x="4073357" y="279400"/>
                  <a:pt x="4342062" y="558801"/>
                  <a:pt x="3804652" y="657727"/>
                </a:cubicBezTo>
                <a:cubicBezTo>
                  <a:pt x="3267242" y="756653"/>
                  <a:pt x="1160379" y="497306"/>
                  <a:pt x="580189" y="593558"/>
                </a:cubicBezTo>
                <a:cubicBezTo>
                  <a:pt x="0" y="689811"/>
                  <a:pt x="161757" y="962526"/>
                  <a:pt x="323515" y="1235242"/>
                </a:cubicBezTo>
              </a:path>
            </a:pathLst>
          </a:cu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0895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Serial matrix-vector multiplication</a:t>
            </a:r>
          </a:p>
        </p:txBody>
      </p:sp>
      <p:pic>
        <p:nvPicPr>
          <p:cNvPr id="860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557338"/>
            <a:ext cx="5040312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7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An MPI matrix-vector multiplication function (1)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28775"/>
            <a:ext cx="67691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4914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An MPI matrix-vector multiplication function (2)</a:t>
            </a:r>
          </a:p>
        </p:txBody>
      </p:sp>
      <p:pic>
        <p:nvPicPr>
          <p:cNvPr id="880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4675"/>
            <a:ext cx="8091487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1157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/>
          <a:lstStyle/>
          <a:p>
            <a:pPr>
              <a:defRPr/>
            </a:pPr>
            <a:r>
              <a:rPr lang="en-US" dirty="0"/>
              <a:t>Mpi derived datatypes</a:t>
            </a:r>
          </a:p>
        </p:txBody>
      </p:sp>
      <p:pic>
        <p:nvPicPr>
          <p:cNvPr id="89092" name="Picture 2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3495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1044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Derived datatypes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800">
                <a:ea typeface="新細明體" pitchFamily="18" charset="-120"/>
              </a:rPr>
              <a:t>Used to represent any collection of data items in memory by storing both the types of the items and their relative locations in memory.</a:t>
            </a:r>
          </a:p>
          <a:p>
            <a:r>
              <a:rPr lang="en-US" altLang="zh-TW" sz="2800">
                <a:ea typeface="新細明體" pitchFamily="18" charset="-120"/>
              </a:rPr>
              <a:t>The idea is that if a function that sends data knows this information about a collection of data items, it can collect the items from memory before they are sent.</a:t>
            </a:r>
          </a:p>
          <a:p>
            <a:r>
              <a:rPr lang="en-US" altLang="zh-TW" sz="2800">
                <a:ea typeface="新細明體" pitchFamily="18" charset="-120"/>
              </a:rPr>
              <a:t>Similarly, a function that receives data can distribute the items into their correct destinations in memory when they’re received.</a:t>
            </a:r>
          </a:p>
        </p:txBody>
      </p:sp>
    </p:spTree>
    <p:extLst>
      <p:ext uri="{BB962C8B-B14F-4D97-AF65-F5344CB8AC3E}">
        <p14:creationId xmlns:p14="http://schemas.microsoft.com/office/powerpoint/2010/main" val="33938590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6.5"/>
</p:tagLst>
</file>

<file path=ppt/theme/theme1.xml><?xml version="1.0" encoding="utf-8"?>
<a:theme xmlns:a="http://schemas.openxmlformats.org/drawingml/2006/main" name="Chi-Ye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Chi-Yeh</Template>
  <TotalTime>2192</TotalTime>
  <Words>5404</Words>
  <Application>Microsoft Office PowerPoint</Application>
  <PresentationFormat>如螢幕大小 (4:3)</PresentationFormat>
  <Paragraphs>881</Paragraphs>
  <Slides>159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159</vt:i4>
      </vt:variant>
    </vt:vector>
  </HeadingPairs>
  <TitlesOfParts>
    <vt:vector size="172" baseType="lpstr">
      <vt:lpstr>CMMI10</vt:lpstr>
      <vt:lpstr>CMR10</vt:lpstr>
      <vt:lpstr>NimbusMonL-Regu-Extend_850</vt:lpstr>
      <vt:lpstr>NimbusRomNo9L-Regu</vt:lpstr>
      <vt:lpstr>NimbusRomNo9L-ReguItal</vt:lpstr>
      <vt:lpstr>微軟正黑體</vt:lpstr>
      <vt:lpstr>Arial</vt:lpstr>
      <vt:lpstr>Arial Black</vt:lpstr>
      <vt:lpstr>Calibri</vt:lpstr>
      <vt:lpstr>Cambria Math</vt:lpstr>
      <vt:lpstr>Times New Roman</vt:lpstr>
      <vt:lpstr>Wingdings</vt:lpstr>
      <vt:lpstr>Chi-Yeh</vt:lpstr>
      <vt:lpstr>Chapter 3 Distributed Memory Programming with MPI </vt:lpstr>
      <vt:lpstr>A distributed memory system</vt:lpstr>
      <vt:lpstr>A shared memory system</vt:lpstr>
      <vt:lpstr>Hello World! </vt:lpstr>
      <vt:lpstr>Identifying MPI processes</vt:lpstr>
      <vt:lpstr>Our first MPI program</vt:lpstr>
      <vt:lpstr>Compilation</vt:lpstr>
      <vt:lpstr>Execution</vt:lpstr>
      <vt:lpstr>Execution</vt:lpstr>
      <vt:lpstr>MPI Programs</vt:lpstr>
      <vt:lpstr>MPI Components</vt:lpstr>
      <vt:lpstr>Basic Outline</vt:lpstr>
      <vt:lpstr>Communicators </vt:lpstr>
      <vt:lpstr>Communicators</vt:lpstr>
      <vt:lpstr>SPMD</vt:lpstr>
      <vt:lpstr>Communication</vt:lpstr>
      <vt:lpstr>Data types</vt:lpstr>
      <vt:lpstr>Communication</vt:lpstr>
      <vt:lpstr>Message matching</vt:lpstr>
      <vt:lpstr>Receiving messages</vt:lpstr>
      <vt:lpstr>status_p  argument</vt:lpstr>
      <vt:lpstr>How much data am I receiving?</vt:lpstr>
      <vt:lpstr>Issues with send and receive</vt:lpstr>
      <vt:lpstr>Trapezoidal rule in mpi</vt:lpstr>
      <vt:lpstr>The Trapezoidal Rule</vt:lpstr>
      <vt:lpstr>The Trapezoidal Rule</vt:lpstr>
      <vt:lpstr>One trapezoid</vt:lpstr>
      <vt:lpstr>Pseudo-code for a serial program</vt:lpstr>
      <vt:lpstr>Parallelizing the Trapezoidal Rule</vt:lpstr>
      <vt:lpstr>Parallel pseudo-code</vt:lpstr>
      <vt:lpstr>Tasks and communications for Trapezoidal Rule</vt:lpstr>
      <vt:lpstr>First version (1)</vt:lpstr>
      <vt:lpstr>First version (2)</vt:lpstr>
      <vt:lpstr>First version (3)</vt:lpstr>
      <vt:lpstr>Program example</vt:lpstr>
      <vt:lpstr>Program example: original code</vt:lpstr>
      <vt:lpstr>Program example: parallel code(1/2)</vt:lpstr>
      <vt:lpstr>Program example: parallel code(2/2)</vt:lpstr>
      <vt:lpstr>PowerPoint 簡報</vt:lpstr>
      <vt:lpstr>Dealing with I/O</vt:lpstr>
      <vt:lpstr>Running with 6 processes</vt:lpstr>
      <vt:lpstr>Input </vt:lpstr>
      <vt:lpstr>Function for reading user input</vt:lpstr>
      <vt:lpstr>Collective communication</vt:lpstr>
      <vt:lpstr>Tree-structured communication</vt:lpstr>
      <vt:lpstr>A tree-structured global sum</vt:lpstr>
      <vt:lpstr>An alternative tree-structured global sum</vt:lpstr>
      <vt:lpstr>MPI_Reduce</vt:lpstr>
      <vt:lpstr>Predefined reduction operators in MPI</vt:lpstr>
      <vt:lpstr>Collective vs. Point-to-Point Communications</vt:lpstr>
      <vt:lpstr>Collective vs. Point-to-Point Communications</vt:lpstr>
      <vt:lpstr>Collective vs. Point-to-Point Communications</vt:lpstr>
      <vt:lpstr>Collective vs. Point-to-Point Communications</vt:lpstr>
      <vt:lpstr>Example (1)</vt:lpstr>
      <vt:lpstr>Example (2)</vt:lpstr>
      <vt:lpstr>Example (3)</vt:lpstr>
      <vt:lpstr>MPI_Allreduce</vt:lpstr>
      <vt:lpstr>PowerPoint 簡報</vt:lpstr>
      <vt:lpstr>PowerPoint 簡報</vt:lpstr>
      <vt:lpstr>Broadcast</vt:lpstr>
      <vt:lpstr>PowerPoint 簡報</vt:lpstr>
      <vt:lpstr>A version of Get_input that uses MPI_Bcast</vt:lpstr>
      <vt:lpstr>Data distributions</vt:lpstr>
      <vt:lpstr>Serial implementation of vector addition</vt:lpstr>
      <vt:lpstr>Parallel implementation of  vector addition</vt:lpstr>
      <vt:lpstr>Different partitions of a 12-component vector among 3 processes</vt:lpstr>
      <vt:lpstr>Partitioning options</vt:lpstr>
      <vt:lpstr>PowerPoint 簡報</vt:lpstr>
      <vt:lpstr>Two-Dimensional Block Cyclic Data Distribution </vt:lpstr>
      <vt:lpstr>Two-Dimensional Block Cyclic Data Distribution </vt:lpstr>
      <vt:lpstr>Two-Dimensional Block Cyclic Data Distribution </vt:lpstr>
      <vt:lpstr>Two-Dimensional Block Cyclic Data Distribution </vt:lpstr>
      <vt:lpstr>Two-Dimensional Block Cyclic Data Distribution </vt:lpstr>
      <vt:lpstr>PowerPoint 簡報</vt:lpstr>
      <vt:lpstr>PowerPoint 簡報</vt:lpstr>
      <vt:lpstr>PowerPoint 簡報</vt:lpstr>
      <vt:lpstr>PowerPoint 簡報</vt:lpstr>
      <vt:lpstr>PowerPoint 簡報</vt:lpstr>
      <vt:lpstr>Linpack Benchmark </vt:lpstr>
      <vt:lpstr>Scatter</vt:lpstr>
      <vt:lpstr>MPI_Scatter</vt:lpstr>
      <vt:lpstr>Reading and distributing a vector</vt:lpstr>
      <vt:lpstr>Gather</vt:lpstr>
      <vt:lpstr>MPI_Gather</vt:lpstr>
      <vt:lpstr>Print a distributed vector (1)</vt:lpstr>
      <vt:lpstr>Print a distributed vector (2)</vt:lpstr>
      <vt:lpstr>Allgather</vt:lpstr>
      <vt:lpstr>MPI_Allgather</vt:lpstr>
      <vt:lpstr>MPI_Gatherv</vt:lpstr>
      <vt:lpstr>MPI_Scatterv</vt:lpstr>
      <vt:lpstr>Matrix-vector multiplication</vt:lpstr>
      <vt:lpstr>Matrix-vector multiplication</vt:lpstr>
      <vt:lpstr>Multiply a matrix by a vector</vt:lpstr>
      <vt:lpstr>C style arrays</vt:lpstr>
      <vt:lpstr>Serial matrix-vector multiplication</vt:lpstr>
      <vt:lpstr>An MPI matrix-vector multiplication function (1)</vt:lpstr>
      <vt:lpstr>An MPI matrix-vector multiplication function (2)</vt:lpstr>
      <vt:lpstr>Mpi derived datatypes</vt:lpstr>
      <vt:lpstr>Derived datatypes</vt:lpstr>
      <vt:lpstr>PowerPoint 簡報</vt:lpstr>
      <vt:lpstr>Derived datatypes</vt:lpstr>
      <vt:lpstr>MPI_Type create_struct</vt:lpstr>
      <vt:lpstr>MPI_Get_address</vt:lpstr>
      <vt:lpstr>MPI_Type_commit</vt:lpstr>
      <vt:lpstr>MPI_Type_free</vt:lpstr>
      <vt:lpstr>PowerPoint 簡報</vt:lpstr>
      <vt:lpstr>PowerPoint 簡報</vt:lpstr>
      <vt:lpstr>MPI_Type_contiguous</vt:lpstr>
      <vt:lpstr>MPI_Type_contiguous</vt:lpstr>
      <vt:lpstr>MPI_Type_vector</vt:lpstr>
      <vt:lpstr>MPI_Type_vector</vt:lpstr>
      <vt:lpstr>MPI_Type_indexed</vt:lpstr>
      <vt:lpstr>MPI_Type_indexed</vt:lpstr>
      <vt:lpstr>MPI_Datatype_struct</vt:lpstr>
      <vt:lpstr>MPI_Datatype_struct</vt:lpstr>
      <vt:lpstr>MPI_Type_extent</vt:lpstr>
      <vt:lpstr>Performance evaluation</vt:lpstr>
      <vt:lpstr>Elapsed parallel time</vt:lpstr>
      <vt:lpstr>Elapsed serial time</vt:lpstr>
      <vt:lpstr>Elapsed serial time</vt:lpstr>
      <vt:lpstr>MPI_Barrier</vt:lpstr>
      <vt:lpstr>MPI_Barrier</vt:lpstr>
      <vt:lpstr>Run-times of serial and parallel matrix-vector multiplication</vt:lpstr>
      <vt:lpstr>Speedup</vt:lpstr>
      <vt:lpstr>Efficiency</vt:lpstr>
      <vt:lpstr>Speedups of Parallel Matrix-Vector Multiplication</vt:lpstr>
      <vt:lpstr>Efficiencies of Parallel Matrix-Vector Multiplication</vt:lpstr>
      <vt:lpstr>A parallel sorting algorithm</vt:lpstr>
      <vt:lpstr>Sorting</vt:lpstr>
      <vt:lpstr>Serial bubble sort</vt:lpstr>
      <vt:lpstr>Data dependence (bubble sort) </vt:lpstr>
      <vt:lpstr>Odd-even transposition sort</vt:lpstr>
      <vt:lpstr>Communications among tasks in odd-even sort</vt:lpstr>
      <vt:lpstr>Example</vt:lpstr>
      <vt:lpstr>Serial odd-even transposition sort</vt:lpstr>
      <vt:lpstr>Data dependence (odd-even transposition sort) </vt:lpstr>
      <vt:lpstr>Parallel odd-even transposition sort</vt:lpstr>
      <vt:lpstr>Pseudo-code</vt:lpstr>
      <vt:lpstr>Compute_partner</vt:lpstr>
      <vt:lpstr>Safety in MPI programs</vt:lpstr>
      <vt:lpstr>Safety in MPI programs</vt:lpstr>
      <vt:lpstr>Safety in MPI programs</vt:lpstr>
      <vt:lpstr>Safety in MPI programs</vt:lpstr>
      <vt:lpstr>MPI_Ssend</vt:lpstr>
      <vt:lpstr>Restructuring communication</vt:lpstr>
      <vt:lpstr>MPI_Sendrecv</vt:lpstr>
      <vt:lpstr>MPI_Sendrecv</vt:lpstr>
      <vt:lpstr>Safe communication with five processes</vt:lpstr>
      <vt:lpstr>Parallel odd-even transposition sort</vt:lpstr>
      <vt:lpstr>Run-times of parallel odd-even sort</vt:lpstr>
      <vt:lpstr>Non-blocking Communication</vt:lpstr>
      <vt:lpstr>MPI_Isend</vt:lpstr>
      <vt:lpstr>MPI_Irecv</vt:lpstr>
      <vt:lpstr>MPI_Wait</vt:lpstr>
      <vt:lpstr>Non-blocking Communication</vt:lpstr>
      <vt:lpstr>Concluding Remarks (1)</vt:lpstr>
      <vt:lpstr>Concluding Remarks (2)</vt:lpstr>
      <vt:lpstr>Concluding Remarks (3)</vt:lpstr>
      <vt:lpstr>Concluding Remarks (4)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Distributed Memory Programming with MPI</dc:title>
  <dc:creator>Alien</dc:creator>
  <cp:lastModifiedBy>user</cp:lastModifiedBy>
  <cp:revision>51</cp:revision>
  <dcterms:created xsi:type="dcterms:W3CDTF">2015-09-25T01:44:03Z</dcterms:created>
  <dcterms:modified xsi:type="dcterms:W3CDTF">2020-09-24T06:32:44Z</dcterms:modified>
</cp:coreProperties>
</file>